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79"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300" r:id="rId19"/>
    <p:sldId id="301" r:id="rId20"/>
    <p:sldId id="302" r:id="rId21"/>
    <p:sldId id="303" r:id="rId22"/>
    <p:sldId id="304" r:id="rId23"/>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288"/>
            <p14:sldId id="289"/>
            <p14:sldId id="290"/>
            <p14:sldId id="291"/>
            <p14:sldId id="292"/>
            <p14:sldId id="293"/>
            <p14:sldId id="294"/>
            <p14:sldId id="295"/>
            <p14:sldId id="296"/>
            <p14:sldId id="297"/>
            <p14:sldId id="298"/>
            <p14:sldId id="300"/>
            <p14:sldId id="301"/>
            <p14:sldId id="302"/>
            <p14:sldId id="303"/>
            <p14:sldId id="304"/>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89"/>
    <a:srgbClr val="00AEC6"/>
    <a:srgbClr val="E196AA"/>
    <a:srgbClr val="9FD9B4"/>
    <a:srgbClr val="00ADC6"/>
    <a:srgbClr val="668980"/>
    <a:srgbClr val="00008F"/>
    <a:srgbClr val="914146"/>
    <a:srgbClr val="BC9D45"/>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89267" autoAdjust="0"/>
  </p:normalViewPr>
  <p:slideViewPr>
    <p:cSldViewPr snapToGrid="0">
      <p:cViewPr varScale="1">
        <p:scale>
          <a:sx n="107" d="100"/>
          <a:sy n="107" d="100"/>
        </p:scale>
        <p:origin x="1304" y="168"/>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pPr algn="r"/>
            <a:r>
              <a:rPr lang="en-US" sz="4400" dirty="0"/>
              <a:t>Sums of Smooth Exponentials</a:t>
            </a:r>
            <a:br>
              <a:rPr lang="en-US" sz="4400" dirty="0"/>
            </a:br>
            <a:r>
              <a:rPr lang="en-US" sz="4400" dirty="0"/>
              <a:t>Sensitivities Study</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22/06/20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3</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Sensibilités</a:t>
            </a:r>
          </a:p>
        </p:txBody>
      </p:sp>
    </p:spTree>
    <p:extLst>
      <p:ext uri="{BB962C8B-B14F-4D97-AF65-F5344CB8AC3E}">
        <p14:creationId xmlns:p14="http://schemas.microsoft.com/office/powerpoint/2010/main" val="233114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Méthode</a:t>
            </a:r>
          </a:p>
        </p:txBody>
      </p:sp>
      <p:sp>
        <p:nvSpPr>
          <p:cNvPr id="2" name="TextBox 1">
            <a:extLst>
              <a:ext uri="{FF2B5EF4-FFF2-40B4-BE49-F238E27FC236}">
                <a16:creationId xmlns:a16="http://schemas.microsoft.com/office/drawing/2014/main" id="{40F37EA0-E942-5D4D-B284-8281CAC46666}"/>
              </a:ext>
            </a:extLst>
          </p:cNvPr>
          <p:cNvSpPr txBox="1"/>
          <p:nvPr/>
        </p:nvSpPr>
        <p:spPr bwMode="auto">
          <a:xfrm>
            <a:off x="500253" y="1740753"/>
            <a:ext cx="209005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Multiplication par un choc sur les </a:t>
            </a:r>
            <a:r>
              <a:rPr lang="fr-FR" sz="1200" dirty="0" err="1">
                <a:solidFill>
                  <a:srgbClr val="404040"/>
                </a:solidFill>
                <a:latin typeface="+mj-lt"/>
                <a:cs typeface="Arial" pitchFamily="34" charset="0"/>
              </a:rPr>
              <a:t>qx</a:t>
            </a:r>
            <a:r>
              <a:rPr lang="fr-FR" sz="1200" dirty="0">
                <a:solidFill>
                  <a:srgbClr val="404040"/>
                </a:solidFill>
                <a:latin typeface="+mj-lt"/>
                <a:cs typeface="Arial" pitchFamily="34" charset="0"/>
              </a:rPr>
              <a:t> associés à une composante en particulier. </a:t>
            </a:r>
          </a:p>
          <a:p>
            <a:pPr algn="just" eaLnBrk="1" hangingPunct="1"/>
            <a:endParaRPr lang="fr-FR" sz="1200" dirty="0">
              <a:solidFill>
                <a:srgbClr val="404040"/>
              </a:solidFill>
              <a:latin typeface="+mj-lt"/>
              <a:cs typeface="Arial" pitchFamily="34" charset="0"/>
            </a:endParaRPr>
          </a:p>
          <a:p>
            <a:pPr algn="just" eaLnBrk="1" hangingPunct="1"/>
            <a:r>
              <a:rPr lang="fr-FR" sz="1200" dirty="0">
                <a:solidFill>
                  <a:srgbClr val="404040"/>
                </a:solidFill>
                <a:latin typeface="+mj-lt"/>
                <a:cs typeface="Arial" pitchFamily="34" charset="0"/>
              </a:rPr>
              <a:t>Le coefficient fonctionne comme une puissance et est placé dans l’exponentielle pour respecter la log-linéarité des taux.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31EBC7-A93F-5E4B-A711-ED0E58B87753}"/>
                  </a:ext>
                </a:extLst>
              </p:cNvPr>
              <p:cNvSpPr/>
              <p:nvPr/>
            </p:nvSpPr>
            <p:spPr>
              <a:xfrm>
                <a:off x="3954067" y="1003560"/>
                <a:ext cx="4112369" cy="2722092"/>
              </a:xfrm>
              <a:prstGeom prst="rect">
                <a:avLst/>
              </a:prstGeom>
            </p:spPr>
            <p:txBody>
              <a:bodyPr wrap="square">
                <a:spAutoFit/>
              </a:bodyPr>
              <a:lstStyle/>
              <a:p>
                <a:pPr>
                  <a:buClr>
                    <a:srgbClr val="00ADC6"/>
                  </a:buClr>
                  <a:buSzPct val="144000"/>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ea typeface="Cambria Math" panose="02040503050406030204" pitchFamily="18" charset="0"/>
                            </a:rPr>
                          </m:ctrlPr>
                        </m:sSubPr>
                        <m:e>
                          <m:r>
                            <a:rPr lang="el-GR" sz="1400" b="0" i="1">
                              <a:latin typeface="Cambria Math" panose="02040503050406030204" pitchFamily="18" charset="0"/>
                              <a:ea typeface="Cambria Math" panose="02040503050406030204" pitchFamily="18" charset="0"/>
                            </a:rPr>
                            <m:t>𝜇</m:t>
                          </m:r>
                        </m:e>
                        <m:sub>
                          <m:r>
                            <a:rPr lang="fr-FR" sz="1400" b="0" i="1">
                              <a:latin typeface="Cambria Math" panose="02040503050406030204" pitchFamily="18" charset="0"/>
                              <a:ea typeface="Cambria Math" panose="02040503050406030204" pitchFamily="18" charset="0"/>
                            </a:rPr>
                            <m:t>𝑖</m:t>
                          </m:r>
                        </m:sub>
                      </m:sSub>
                      <m:r>
                        <a:rPr lang="fr-FR" sz="1400" b="0" i="1">
                          <a:latin typeface="Cambria Math" panose="02040503050406030204" pitchFamily="18" charset="0"/>
                          <a:ea typeface="Cambria Math" panose="02040503050406030204" pitchFamily="18" charset="0"/>
                        </a:rPr>
                        <m:t> =</m:t>
                      </m:r>
                    </m:oMath>
                  </m:oMathPara>
                </a14:m>
                <a:endParaRPr lang="fr-FR" sz="1400" b="0" i="1" dirty="0">
                  <a:latin typeface="Cambria Math" panose="02040503050406030204" pitchFamily="18" charset="0"/>
                  <a:ea typeface="Cambria Math" panose="02040503050406030204" pitchFamily="18" charset="0"/>
                </a:endParaRPr>
              </a:p>
              <a:p>
                <a:pPr>
                  <a:buClr>
                    <a:srgbClr val="00ADC6"/>
                  </a:buClr>
                  <a:buSzPct val="144000"/>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𝑒</m:t>
                          </m:r>
                        </m:e>
                        <m:sub>
                          <m:r>
                            <a:rPr lang="fr-FR" sz="1400" b="0" i="1" smtClean="0">
                              <a:latin typeface="Cambria Math" panose="02040503050406030204" pitchFamily="18" charset="0"/>
                              <a:ea typeface="Cambria Math" panose="02040503050406030204" pitchFamily="18" charset="0"/>
                            </a:rPr>
                            <m:t>𝑖</m:t>
                          </m:r>
                        </m:sub>
                      </m:sSub>
                      <m:d>
                        <m:dPr>
                          <m:ctrlPr>
                            <a:rPr lang="fr-FR" sz="1400" i="1">
                              <a:latin typeface="Cambria Math" panose="02040503050406030204" pitchFamily="18" charset="0"/>
                              <a:ea typeface="Cambria Math" panose="02040503050406030204" pitchFamily="18" charset="0"/>
                            </a:rPr>
                          </m:ctrlPr>
                        </m:dPr>
                        <m:e>
                          <m:func>
                            <m:funcPr>
                              <m:ctrlPr>
                                <a:rPr lang="fr-FR" sz="1400" i="1">
                                  <a:latin typeface="Cambria Math" panose="02040503050406030204" pitchFamily="18" charset="0"/>
                                  <a:ea typeface="Cambria Math" panose="02040503050406030204" pitchFamily="18" charset="0"/>
                                </a:rPr>
                              </m:ctrlPr>
                            </m:funcPr>
                            <m:fName>
                              <m:r>
                                <a:rPr lang="fr-FR" sz="1400" b="0" i="1">
                                  <a:latin typeface="Cambria Math" panose="02040503050406030204" pitchFamily="18" charset="0"/>
                                  <a:ea typeface="Cambria Math" panose="02040503050406030204" pitchFamily="18" charset="0"/>
                                </a:rPr>
                                <m:t>𝑒𝑥𝑝</m:t>
                              </m:r>
                            </m:fName>
                            <m:e>
                              <m:d>
                                <m:dPr>
                                  <m:ctrlPr>
                                    <a:rPr lang="fr-FR" sz="1400" i="1">
                                      <a:latin typeface="Cambria Math" panose="02040503050406030204" pitchFamily="18" charset="0"/>
                                      <a:ea typeface="Cambria Math" panose="02040503050406030204" pitchFamily="18" charset="0"/>
                                    </a:rPr>
                                  </m:ctrlPr>
                                </m:dPr>
                                <m:e>
                                  <m:d>
                                    <m:dPr>
                                      <m:ctrlPr>
                                        <a:rPr lang="fr-FR" sz="1400" i="1" smtClean="0">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ea typeface="Cambria Math" panose="02040503050406030204" pitchFamily="18" charset="0"/>
                                            </a:rPr>
                                          </m:ctrlPr>
                                        </m:naryPr>
                                        <m:sub>
                                          <m:r>
                                            <m:rPr>
                                              <m:brk m:alnAt="23"/>
                                            </m:rP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up>
                                          <m:r>
                                            <a:rPr lang="fr-FR" sz="1400" b="0" i="1">
                                              <a:latin typeface="Cambria Math" panose="02040503050406030204" pitchFamily="18" charset="0"/>
                                              <a:ea typeface="Cambria Math" panose="02040503050406030204" pitchFamily="18" charset="0"/>
                                            </a:rPr>
                                            <m:t>2</m:t>
                                          </m:r>
                                        </m:sup>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𝐵</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𝑥</m:t>
                                                  </m:r>
                                                </m:e>
                                                <m:sub>
                                                  <m:r>
                                                    <a:rPr lang="fr-FR" sz="1400" b="0" i="1">
                                                      <a:latin typeface="Cambria Math" panose="02040503050406030204" pitchFamily="18" charset="0"/>
                                                      <a:ea typeface="Cambria Math" panose="02040503050406030204" pitchFamily="18" charset="0"/>
                                                    </a:rPr>
                                                    <m:t>𝑖</m:t>
                                                  </m:r>
                                                </m:sub>
                                              </m:sSub>
                                            </m:e>
                                          </m:d>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𝛼</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Sub>
                                        </m:e>
                                      </m:nary>
                                    </m:e>
                                  </m:d>
                                  <m:r>
                                    <a:rPr lang="fr-FR" sz="1400" b="0" i="1" smtClean="0">
                                      <a:latin typeface="Cambria Math" panose="02040503050406030204" pitchFamily="18" charset="0"/>
                                      <a:ea typeface="Cambria Math" panose="02040503050406030204" pitchFamily="18" charset="0"/>
                                    </a:rPr>
                                    <m:t>∗</m:t>
                                  </m:r>
                                  <m:r>
                                    <m:rPr>
                                      <m:nor/>
                                    </m:rPr>
                                    <a:rPr lang="fr-FR" sz="1400" b="0" i="0" smtClean="0">
                                      <a:latin typeface="Cambria Math" panose="02040503050406030204" pitchFamily="18" charset="0"/>
                                      <a:ea typeface="Cambria Math" panose="02040503050406030204" pitchFamily="18" charset="0"/>
                                    </a:rPr>
                                    <m:t>(1+</m:t>
                                  </m:r>
                                  <m:r>
                                    <m:rPr>
                                      <m:nor/>
                                    </m:rPr>
                                    <a:rPr lang="fr-FR" sz="1400" i="0" smtClean="0">
                                      <a:solidFill>
                                        <a:srgbClr val="E196AA"/>
                                      </a:solidFill>
                                      <a:latin typeface="Cambria Math" panose="02040503050406030204" pitchFamily="18" charset="0"/>
                                      <a:ea typeface="Cambria Math" panose="02040503050406030204" pitchFamily="18" charset="0"/>
                                    </a:rPr>
                                    <m:t>Coefficient</m:t>
                                  </m:r>
                                  <m:r>
                                    <a:rPr lang="fr-FR" sz="1400" b="0" i="1" smtClean="0">
                                      <a:solidFill>
                                        <a:srgbClr val="E196AA"/>
                                      </a:solidFill>
                                      <a:latin typeface="Cambria Math" panose="02040503050406030204" pitchFamily="18" charset="0"/>
                                      <a:ea typeface="Cambria Math" panose="02040503050406030204" pitchFamily="18" charset="0"/>
                                    </a:rPr>
                                    <m:t>1</m:t>
                                  </m:r>
                                  <m:r>
                                    <a:rPr lang="fr-FR" sz="1400" b="0" i="1" smtClean="0">
                                      <a:solidFill>
                                        <a:schemeClr val="tx1"/>
                                      </a:solidFill>
                                      <a:latin typeface="Cambria Math" panose="02040503050406030204" pitchFamily="18" charset="0"/>
                                      <a:ea typeface="Cambria Math" panose="02040503050406030204" pitchFamily="18" charset="0"/>
                                    </a:rPr>
                                    <m:t>)</m:t>
                                  </m:r>
                                </m:e>
                              </m:d>
                            </m:e>
                          </m:func>
                          <m:r>
                            <a:rPr lang="fr-FR" sz="1400" b="0" i="1">
                              <a:latin typeface="Cambria Math" panose="02040503050406030204" pitchFamily="18" charset="0"/>
                              <a:ea typeface="Cambria Math" panose="02040503050406030204" pitchFamily="18" charset="0"/>
                            </a:rPr>
                            <m:t>+</m:t>
                          </m:r>
                          <m:func>
                            <m:funcPr>
                              <m:ctrlPr>
                                <a:rPr lang="fr-FR" sz="1400" i="1">
                                  <a:latin typeface="Cambria Math" panose="02040503050406030204" pitchFamily="18" charset="0"/>
                                  <a:ea typeface="Cambria Math" panose="02040503050406030204" pitchFamily="18" charset="0"/>
                                </a:rPr>
                              </m:ctrlPr>
                            </m:funcPr>
                            <m:fName>
                              <m:r>
                                <a:rPr lang="fr-FR" sz="1400" b="0" i="1">
                                  <a:latin typeface="Cambria Math" panose="02040503050406030204" pitchFamily="18" charset="0"/>
                                  <a:ea typeface="Cambria Math" panose="02040503050406030204" pitchFamily="18" charset="0"/>
                                </a:rPr>
                                <m:t>𝑒𝑥𝑝</m:t>
                              </m:r>
                            </m:fName>
                            <m:e>
                              <m:d>
                                <m:dPr>
                                  <m:ctrlPr>
                                    <a:rPr lang="fr-FR" sz="1400" i="1">
                                      <a:latin typeface="Cambria Math" panose="02040503050406030204" pitchFamily="18" charset="0"/>
                                      <a:ea typeface="Cambria Math" panose="02040503050406030204" pitchFamily="18" charset="0"/>
                                    </a:rPr>
                                  </m:ctrlPr>
                                </m:dPr>
                                <m:e>
                                  <m:d>
                                    <m:dPr>
                                      <m:ctrlPr>
                                        <a:rPr lang="fr-FR" sz="1400" i="1" smtClean="0">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ea typeface="Cambria Math" panose="02040503050406030204" pitchFamily="18" charset="0"/>
                                            </a:rPr>
                                          </m:ctrlPr>
                                        </m:naryPr>
                                        <m:sub>
                                          <m:r>
                                            <m:rPr>
                                              <m:brk m:alnAt="23"/>
                                            </m:rP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up>
                                          <m:r>
                                            <a:rPr lang="fr-FR" sz="1400" b="0" i="1">
                                              <a:latin typeface="Cambria Math" panose="02040503050406030204" pitchFamily="18" charset="0"/>
                                              <a:ea typeface="Cambria Math" panose="02040503050406030204" pitchFamily="18" charset="0"/>
                                            </a:rPr>
                                            <m:t>25</m:t>
                                          </m:r>
                                        </m:sup>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𝐵</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2</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𝑥</m:t>
                                                  </m:r>
                                                </m:e>
                                                <m:sub>
                                                  <m:r>
                                                    <a:rPr lang="fr-FR" sz="1400" b="0" i="1">
                                                      <a:latin typeface="Cambria Math" panose="02040503050406030204" pitchFamily="18" charset="0"/>
                                                      <a:ea typeface="Cambria Math" panose="02040503050406030204" pitchFamily="18" charset="0"/>
                                                    </a:rPr>
                                                    <m:t>𝑖</m:t>
                                                  </m:r>
                                                </m:sub>
                                              </m:sSub>
                                            </m:e>
                                          </m:d>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𝛼</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2</m:t>
                                              </m:r>
                                            </m:sub>
                                          </m:sSub>
                                        </m:e>
                                      </m:nary>
                                    </m:e>
                                  </m:d>
                                  <m:r>
                                    <a:rPr lang="fr-FR" sz="1400" b="0" i="1">
                                      <a:latin typeface="Cambria Math" panose="02040503050406030204" pitchFamily="18" charset="0"/>
                                      <a:ea typeface="Cambria Math" panose="02040503050406030204" pitchFamily="18" charset="0"/>
                                    </a:rPr>
                                    <m:t>∗</m:t>
                                  </m:r>
                                  <m:r>
                                    <m:rPr>
                                      <m:nor/>
                                    </m:rPr>
                                    <a:rPr lang="fr-FR" sz="1400" b="0" i="0" smtClean="0">
                                      <a:latin typeface="Cambria Math" panose="02040503050406030204" pitchFamily="18" charset="0"/>
                                      <a:ea typeface="Cambria Math" panose="02040503050406030204" pitchFamily="18" charset="0"/>
                                    </a:rPr>
                                    <m:t>(1+</m:t>
                                  </m:r>
                                  <m:r>
                                    <m:rPr>
                                      <m:nor/>
                                    </m:rPr>
                                    <a:rPr lang="fr-FR" sz="1400" smtClean="0">
                                      <a:solidFill>
                                        <a:srgbClr val="00AEC6"/>
                                      </a:solidFill>
                                      <a:latin typeface="Cambria Math" panose="02040503050406030204" pitchFamily="18" charset="0"/>
                                      <a:ea typeface="Cambria Math" panose="02040503050406030204" pitchFamily="18" charset="0"/>
                                    </a:rPr>
                                    <m:t>Coefficient</m:t>
                                  </m:r>
                                  <m:r>
                                    <a:rPr lang="fr-FR" sz="1400" b="0" i="1" smtClean="0">
                                      <a:solidFill>
                                        <a:srgbClr val="00AEC6"/>
                                      </a:solidFill>
                                      <a:latin typeface="Cambria Math" panose="02040503050406030204" pitchFamily="18" charset="0"/>
                                      <a:ea typeface="Cambria Math" panose="02040503050406030204" pitchFamily="18" charset="0"/>
                                    </a:rPr>
                                    <m:t>2</m:t>
                                  </m:r>
                                  <m:r>
                                    <a:rPr lang="fr-FR" sz="1400" b="0" i="1" smtClean="0">
                                      <a:solidFill>
                                        <a:schemeClr val="tx1"/>
                                      </a:solidFill>
                                      <a:latin typeface="Cambria Math" panose="02040503050406030204" pitchFamily="18" charset="0"/>
                                      <a:ea typeface="Cambria Math" panose="02040503050406030204" pitchFamily="18" charset="0"/>
                                    </a:rPr>
                                    <m:t>)</m:t>
                                  </m:r>
                                </m:e>
                              </m:d>
                            </m:e>
                          </m:func>
                          <m:r>
                            <a:rPr lang="fr-FR" sz="1400" b="0" i="1">
                              <a:latin typeface="Cambria Math" panose="02040503050406030204" pitchFamily="18" charset="0"/>
                              <a:ea typeface="Cambria Math" panose="02040503050406030204" pitchFamily="18" charset="0"/>
                            </a:rPr>
                            <m:t>+</m:t>
                          </m:r>
                          <m:func>
                            <m:funcPr>
                              <m:ctrlPr>
                                <a:rPr lang="fr-FR" sz="1400" i="1">
                                  <a:latin typeface="Cambria Math" panose="02040503050406030204" pitchFamily="18" charset="0"/>
                                  <a:ea typeface="Cambria Math" panose="02040503050406030204" pitchFamily="18" charset="0"/>
                                </a:rPr>
                              </m:ctrlPr>
                            </m:funcPr>
                            <m:fName>
                              <m:r>
                                <a:rPr lang="fr-FR" sz="1400" b="0" i="1">
                                  <a:latin typeface="Cambria Math" panose="02040503050406030204" pitchFamily="18" charset="0"/>
                                  <a:ea typeface="Cambria Math" panose="02040503050406030204" pitchFamily="18" charset="0"/>
                                </a:rPr>
                                <m:t>𝑒𝑥𝑝</m:t>
                              </m:r>
                            </m:fName>
                            <m:e>
                              <m:d>
                                <m:dPr>
                                  <m:ctrlPr>
                                    <a:rPr lang="fr-FR" sz="1400" i="1">
                                      <a:latin typeface="Cambria Math" panose="02040503050406030204" pitchFamily="18" charset="0"/>
                                      <a:ea typeface="Cambria Math" panose="02040503050406030204" pitchFamily="18" charset="0"/>
                                    </a:rPr>
                                  </m:ctrlPr>
                                </m:dPr>
                                <m:e>
                                  <m:d>
                                    <m:dPr>
                                      <m:ctrlPr>
                                        <a:rPr lang="fr-FR" sz="1400" i="1" smtClean="0">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ea typeface="Cambria Math" panose="02040503050406030204" pitchFamily="18" charset="0"/>
                                            </a:rPr>
                                          </m:ctrlPr>
                                        </m:naryPr>
                                        <m:sub>
                                          <m:r>
                                            <m:rPr>
                                              <m:brk m:alnAt="23"/>
                                            </m:rP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up>
                                          <m:r>
                                            <a:rPr lang="fr-FR" sz="1400" b="0" i="1">
                                              <a:latin typeface="Cambria Math" panose="02040503050406030204" pitchFamily="18" charset="0"/>
                                              <a:ea typeface="Cambria Math" panose="02040503050406030204" pitchFamily="18" charset="0"/>
                                            </a:rPr>
                                            <m:t>25</m:t>
                                          </m:r>
                                        </m:sup>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𝐵</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3</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𝑥</m:t>
                                                  </m:r>
                                                </m:e>
                                                <m:sub>
                                                  <m:r>
                                                    <a:rPr lang="fr-FR" sz="1400" b="0" i="1">
                                                      <a:latin typeface="Cambria Math" panose="02040503050406030204" pitchFamily="18" charset="0"/>
                                                      <a:ea typeface="Cambria Math" panose="02040503050406030204" pitchFamily="18" charset="0"/>
                                                    </a:rPr>
                                                    <m:t>𝑖</m:t>
                                                  </m:r>
                                                </m:sub>
                                              </m:sSub>
                                            </m:e>
                                          </m:d>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𝛼</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3</m:t>
                                              </m:r>
                                            </m:sub>
                                          </m:sSub>
                                        </m:e>
                                      </m:nary>
                                    </m:e>
                                  </m:d>
                                  <m:r>
                                    <a:rPr lang="fr-FR" sz="1400" b="0" i="1">
                                      <a:latin typeface="Cambria Math" panose="02040503050406030204" pitchFamily="18" charset="0"/>
                                      <a:ea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(1+</m:t>
                                  </m:r>
                                  <m:r>
                                    <m:rPr>
                                      <m:nor/>
                                    </m:rPr>
                                    <a:rPr lang="fr-FR" sz="1400" smtClean="0">
                                      <a:solidFill>
                                        <a:schemeClr val="bg2">
                                          <a:lumMod val="75000"/>
                                        </a:schemeClr>
                                      </a:solidFill>
                                      <a:latin typeface="Cambria Math" panose="02040503050406030204" pitchFamily="18" charset="0"/>
                                      <a:ea typeface="Cambria Math" panose="02040503050406030204" pitchFamily="18" charset="0"/>
                                    </a:rPr>
                                    <m:t>Coefficient</m:t>
                                  </m:r>
                                  <m:r>
                                    <a:rPr lang="fr-FR" sz="1400" b="0" i="1" smtClean="0">
                                      <a:solidFill>
                                        <a:schemeClr val="bg2">
                                          <a:lumMod val="75000"/>
                                        </a:schemeClr>
                                      </a:solidFill>
                                      <a:latin typeface="Cambria Math" panose="02040503050406030204" pitchFamily="18" charset="0"/>
                                      <a:ea typeface="Cambria Math" panose="02040503050406030204" pitchFamily="18" charset="0"/>
                                    </a:rPr>
                                    <m:t>3</m:t>
                                  </m:r>
                                  <m:r>
                                    <a:rPr lang="fr-FR" sz="1400" b="0" i="1" smtClean="0">
                                      <a:solidFill>
                                        <a:schemeClr val="tx1"/>
                                      </a:solidFill>
                                      <a:latin typeface="Cambria Math" panose="02040503050406030204" pitchFamily="18" charset="0"/>
                                      <a:ea typeface="Cambria Math" panose="02040503050406030204" pitchFamily="18" charset="0"/>
                                    </a:rPr>
                                    <m:t>)</m:t>
                                  </m:r>
                                </m:e>
                              </m:d>
                            </m:e>
                          </m:func>
                        </m:e>
                      </m:d>
                    </m:oMath>
                  </m:oMathPara>
                </a14:m>
                <a:endParaRPr lang="fr-FR" sz="1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7931EBC7-A93F-5E4B-A711-ED0E58B87753}"/>
                  </a:ext>
                </a:extLst>
              </p:cNvPr>
              <p:cNvSpPr>
                <a:spLocks noRot="1" noChangeAspect="1" noMove="1" noResize="1" noEditPoints="1" noAdjustHandles="1" noChangeArrowheads="1" noChangeShapeType="1" noTextEdit="1"/>
              </p:cNvSpPr>
              <p:nvPr/>
            </p:nvSpPr>
            <p:spPr>
              <a:xfrm>
                <a:off x="3954067" y="1003560"/>
                <a:ext cx="4112369" cy="2722092"/>
              </a:xfrm>
              <a:prstGeom prst="rect">
                <a:avLst/>
              </a:prstGeom>
              <a:blipFill>
                <a:blip r:embed="rId2"/>
                <a:stretch>
                  <a:fillRect l="-28000" t="-59535" r="-29231" b="-97674"/>
                </a:stretch>
              </a:blipFill>
            </p:spPr>
            <p:txBody>
              <a:bodyPr/>
              <a:lstStyle/>
              <a:p>
                <a:r>
                  <a:rPr lang="fr-FR">
                    <a:noFill/>
                  </a:rPr>
                  <a:t> </a:t>
                </a:r>
              </a:p>
            </p:txBody>
          </p:sp>
        </mc:Fallback>
      </mc:AlternateContent>
    </p:spTree>
    <p:extLst>
      <p:ext uri="{BB962C8B-B14F-4D97-AF65-F5344CB8AC3E}">
        <p14:creationId xmlns:p14="http://schemas.microsoft.com/office/powerpoint/2010/main" val="427852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 Mortalité Infantile</a:t>
            </a:r>
          </a:p>
        </p:txBody>
      </p:sp>
      <p:pic>
        <p:nvPicPr>
          <p:cNvPr id="6" name="Picture 5">
            <a:extLst>
              <a:ext uri="{FF2B5EF4-FFF2-40B4-BE49-F238E27FC236}">
                <a16:creationId xmlns:a16="http://schemas.microsoft.com/office/drawing/2014/main" id="{E2A9C212-FAAA-6441-866C-F53CF0AA9B1A}"/>
              </a:ext>
            </a:extLst>
          </p:cNvPr>
          <p:cNvPicPr>
            <a:picLocks noChangeAspect="1"/>
          </p:cNvPicPr>
          <p:nvPr/>
        </p:nvPicPr>
        <p:blipFill>
          <a:blip r:embed="rId2"/>
          <a:stretch>
            <a:fillRect/>
          </a:stretch>
        </p:blipFill>
        <p:spPr>
          <a:xfrm>
            <a:off x="456954" y="1552303"/>
            <a:ext cx="4043796" cy="2577246"/>
          </a:xfrm>
          <a:prstGeom prst="rect">
            <a:avLst/>
          </a:prstGeom>
        </p:spPr>
      </p:pic>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48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la composante 1 = 0.1</a:t>
            </a:r>
          </a:p>
          <a:p>
            <a:pPr eaLnBrk="1" hangingPunct="1"/>
            <a:r>
              <a:rPr lang="fr-FR" sz="1200" dirty="0">
                <a:solidFill>
                  <a:schemeClr val="tx1">
                    <a:lumMod val="85000"/>
                    <a:lumOff val="15000"/>
                  </a:schemeClr>
                </a:solidFill>
                <a:latin typeface="+mj-lt"/>
                <a:cs typeface="Arial" pitchFamily="34" charset="0"/>
              </a:rPr>
              <a:t>Variation espérance de vie = 0.2303803</a:t>
            </a:r>
          </a:p>
        </p:txBody>
      </p:sp>
      <p:pic>
        <p:nvPicPr>
          <p:cNvPr id="8" name="Picture 7">
            <a:extLst>
              <a:ext uri="{FF2B5EF4-FFF2-40B4-BE49-F238E27FC236}">
                <a16:creationId xmlns:a16="http://schemas.microsoft.com/office/drawing/2014/main" id="{3F121EBA-7A87-CB42-963E-6DCBBD93F37E}"/>
              </a:ext>
            </a:extLst>
          </p:cNvPr>
          <p:cNvPicPr>
            <a:picLocks noChangeAspect="1"/>
          </p:cNvPicPr>
          <p:nvPr/>
        </p:nvPicPr>
        <p:blipFill>
          <a:blip r:embed="rId3"/>
          <a:stretch>
            <a:fillRect/>
          </a:stretch>
        </p:blipFill>
        <p:spPr>
          <a:xfrm>
            <a:off x="4643251" y="1580706"/>
            <a:ext cx="4043795" cy="2577245"/>
          </a:xfrm>
          <a:prstGeom prst="rect">
            <a:avLst/>
          </a:prstGeom>
        </p:spPr>
      </p:pic>
    </p:spTree>
    <p:extLst>
      <p:ext uri="{BB962C8B-B14F-4D97-AF65-F5344CB8AC3E}">
        <p14:creationId xmlns:p14="http://schemas.microsoft.com/office/powerpoint/2010/main" val="106326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8AC288-F171-E14E-ACD2-D9827649C2D0}"/>
              </a:ext>
            </a:extLst>
          </p:cNvPr>
          <p:cNvPicPr>
            <a:picLocks noChangeAspect="1"/>
          </p:cNvPicPr>
          <p:nvPr/>
        </p:nvPicPr>
        <p:blipFill>
          <a:blip r:embed="rId2"/>
          <a:stretch>
            <a:fillRect/>
          </a:stretch>
        </p:blipFill>
        <p:spPr>
          <a:xfrm>
            <a:off x="4643251" y="1572120"/>
            <a:ext cx="4066158" cy="2591498"/>
          </a:xfrm>
          <a:prstGeom prst="rect">
            <a:avLst/>
          </a:prstGeom>
        </p:spPr>
      </p:pic>
      <p:pic>
        <p:nvPicPr>
          <p:cNvPr id="2" name="Picture 1">
            <a:extLst>
              <a:ext uri="{FF2B5EF4-FFF2-40B4-BE49-F238E27FC236}">
                <a16:creationId xmlns:a16="http://schemas.microsoft.com/office/drawing/2014/main" id="{EF937873-91B5-3E4C-BE58-D3027DDCEC99}"/>
              </a:ext>
            </a:extLst>
          </p:cNvPr>
          <p:cNvPicPr>
            <a:picLocks noChangeAspect="1"/>
          </p:cNvPicPr>
          <p:nvPr/>
        </p:nvPicPr>
        <p:blipFill>
          <a:blip r:embed="rId3"/>
          <a:stretch>
            <a:fillRect/>
          </a:stretch>
        </p:blipFill>
        <p:spPr>
          <a:xfrm>
            <a:off x="440878" y="1561873"/>
            <a:ext cx="4066158" cy="2591498"/>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 Mortalité Sénescente</a:t>
            </a:r>
          </a:p>
        </p:txBody>
      </p:sp>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433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la composante 2 = 0.1</a:t>
            </a:r>
          </a:p>
          <a:p>
            <a:pPr eaLnBrk="1" hangingPunct="1"/>
            <a:r>
              <a:rPr lang="fr-FR" sz="1200" dirty="0">
                <a:solidFill>
                  <a:schemeClr val="tx1">
                    <a:lumMod val="85000"/>
                    <a:lumOff val="15000"/>
                  </a:schemeClr>
                </a:solidFill>
                <a:latin typeface="+mj-lt"/>
                <a:cs typeface="Arial" pitchFamily="34" charset="0"/>
              </a:rPr>
              <a:t>Variation espérance de vie  = 3.499033</a:t>
            </a:r>
          </a:p>
        </p:txBody>
      </p:sp>
    </p:spTree>
    <p:extLst>
      <p:ext uri="{BB962C8B-B14F-4D97-AF65-F5344CB8AC3E}">
        <p14:creationId xmlns:p14="http://schemas.microsoft.com/office/powerpoint/2010/main" val="11298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08706-F893-684A-8DAF-F0A959A2EC5C}"/>
              </a:ext>
            </a:extLst>
          </p:cNvPr>
          <p:cNvPicPr>
            <a:picLocks noChangeAspect="1"/>
          </p:cNvPicPr>
          <p:nvPr/>
        </p:nvPicPr>
        <p:blipFill>
          <a:blip r:embed="rId2"/>
          <a:stretch>
            <a:fillRect/>
          </a:stretch>
        </p:blipFill>
        <p:spPr>
          <a:xfrm>
            <a:off x="4643252" y="1572120"/>
            <a:ext cx="4066158" cy="2591498"/>
          </a:xfrm>
          <a:prstGeom prst="rect">
            <a:avLst/>
          </a:prstGeom>
        </p:spPr>
      </p:pic>
      <p:pic>
        <p:nvPicPr>
          <p:cNvPr id="8" name="Picture 7">
            <a:extLst>
              <a:ext uri="{FF2B5EF4-FFF2-40B4-BE49-F238E27FC236}">
                <a16:creationId xmlns:a16="http://schemas.microsoft.com/office/drawing/2014/main" id="{FEE15D1C-A534-E84C-8110-6E425251AB9F}"/>
              </a:ext>
            </a:extLst>
          </p:cNvPr>
          <p:cNvPicPr>
            <a:picLocks noChangeAspect="1"/>
          </p:cNvPicPr>
          <p:nvPr/>
        </p:nvPicPr>
        <p:blipFill>
          <a:blip r:embed="rId3"/>
          <a:stretch>
            <a:fillRect/>
          </a:stretch>
        </p:blipFill>
        <p:spPr>
          <a:xfrm>
            <a:off x="500253" y="1561873"/>
            <a:ext cx="4066158" cy="2591498"/>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 Accident</a:t>
            </a:r>
          </a:p>
        </p:txBody>
      </p:sp>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5407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la composante 3 = 0.1</a:t>
            </a:r>
          </a:p>
          <a:p>
            <a:pPr eaLnBrk="1" hangingPunct="1"/>
            <a:r>
              <a:rPr lang="fr-FR" sz="1200" dirty="0">
                <a:solidFill>
                  <a:schemeClr val="tx1">
                    <a:lumMod val="85000"/>
                    <a:lumOff val="15000"/>
                  </a:schemeClr>
                </a:solidFill>
                <a:latin typeface="+mj-lt"/>
                <a:cs typeface="Arial" pitchFamily="34" charset="0"/>
              </a:rPr>
              <a:t>Variation espérance de vie  =  0.2832316</a:t>
            </a:r>
          </a:p>
        </p:txBody>
      </p:sp>
    </p:spTree>
    <p:extLst>
      <p:ext uri="{BB962C8B-B14F-4D97-AF65-F5344CB8AC3E}">
        <p14:creationId xmlns:p14="http://schemas.microsoft.com/office/powerpoint/2010/main" val="255476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8242E3C-54B4-DB44-AAA1-86E3F3329A23}"/>
              </a:ext>
            </a:extLst>
          </p:cNvPr>
          <p:cNvPicPr>
            <a:picLocks noChangeAspect="1"/>
          </p:cNvPicPr>
          <p:nvPr/>
        </p:nvPicPr>
        <p:blipFill>
          <a:blip r:embed="rId2"/>
          <a:stretch>
            <a:fillRect/>
          </a:stretch>
        </p:blipFill>
        <p:spPr>
          <a:xfrm>
            <a:off x="500253" y="1561873"/>
            <a:ext cx="4066158" cy="2591498"/>
          </a:xfrm>
          <a:prstGeom prst="rect">
            <a:avLst/>
          </a:prstGeom>
        </p:spPr>
      </p:pic>
      <p:pic>
        <p:nvPicPr>
          <p:cNvPr id="6" name="Picture 5">
            <a:extLst>
              <a:ext uri="{FF2B5EF4-FFF2-40B4-BE49-F238E27FC236}">
                <a16:creationId xmlns:a16="http://schemas.microsoft.com/office/drawing/2014/main" id="{5C4071DA-9F7C-8B4D-A3BA-4320A7794A50}"/>
              </a:ext>
            </a:extLst>
          </p:cNvPr>
          <p:cNvPicPr>
            <a:picLocks noChangeAspect="1"/>
          </p:cNvPicPr>
          <p:nvPr/>
        </p:nvPicPr>
        <p:blipFill>
          <a:blip r:embed="rId3"/>
          <a:stretch>
            <a:fillRect/>
          </a:stretch>
        </p:blipFill>
        <p:spPr>
          <a:xfrm>
            <a:off x="4587445" y="1572120"/>
            <a:ext cx="4068000" cy="2592672"/>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3 composantes</a:t>
            </a:r>
          </a:p>
        </p:txBody>
      </p:sp>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433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les 3 composante = 0.1</a:t>
            </a:r>
          </a:p>
          <a:p>
            <a:pPr eaLnBrk="1" hangingPunct="1"/>
            <a:r>
              <a:rPr lang="fr-FR" sz="1200" dirty="0">
                <a:solidFill>
                  <a:schemeClr val="tx1">
                    <a:lumMod val="85000"/>
                    <a:lumOff val="15000"/>
                  </a:schemeClr>
                </a:solidFill>
                <a:latin typeface="+mj-lt"/>
                <a:cs typeface="Arial" pitchFamily="34" charset="0"/>
              </a:rPr>
              <a:t>Variation espérance de vie  = 4.046902</a:t>
            </a:r>
          </a:p>
        </p:txBody>
      </p:sp>
    </p:spTree>
    <p:extLst>
      <p:ext uri="{BB962C8B-B14F-4D97-AF65-F5344CB8AC3E}">
        <p14:creationId xmlns:p14="http://schemas.microsoft.com/office/powerpoint/2010/main" val="92249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composantes</a:t>
            </a:r>
          </a:p>
        </p:txBody>
      </p:sp>
      <p:sp>
        <p:nvSpPr>
          <p:cNvPr id="11" name="TextBox 10">
            <a:extLst>
              <a:ext uri="{FF2B5EF4-FFF2-40B4-BE49-F238E27FC236}">
                <a16:creationId xmlns:a16="http://schemas.microsoft.com/office/drawing/2014/main" id="{040E4E21-E28A-5C4B-A7EC-A0F01FEF3963}"/>
              </a:ext>
            </a:extLst>
          </p:cNvPr>
          <p:cNvSpPr txBox="1"/>
          <p:nvPr/>
        </p:nvSpPr>
        <p:spPr bwMode="auto">
          <a:xfrm>
            <a:off x="500253" y="2079556"/>
            <a:ext cx="152354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1600" dirty="0">
                <a:solidFill>
                  <a:srgbClr val="404040"/>
                </a:solidFill>
                <a:latin typeface="+mj-lt"/>
                <a:cs typeface="Arial" pitchFamily="34" charset="0"/>
              </a:rPr>
              <a:t>Pour une variation de la composante de</a:t>
            </a:r>
          </a:p>
          <a:p>
            <a:pPr algn="ctr" eaLnBrk="1" hangingPunct="1"/>
            <a:r>
              <a:rPr lang="fr-FR" sz="4000" b="1" dirty="0">
                <a:solidFill>
                  <a:srgbClr val="404040"/>
                </a:solidFill>
                <a:latin typeface="+mj-lt"/>
                <a:cs typeface="Arial" pitchFamily="34" charset="0"/>
              </a:rPr>
              <a:t>-10%</a:t>
            </a:r>
            <a:endParaRPr lang="fr-FR" sz="1600" b="1" dirty="0">
              <a:solidFill>
                <a:srgbClr val="404040"/>
              </a:solidFill>
              <a:latin typeface="+mj-lt"/>
              <a:cs typeface="Arial" pitchFamily="34" charset="0"/>
            </a:endParaRPr>
          </a:p>
        </p:txBody>
      </p:sp>
      <p:graphicFrame>
        <p:nvGraphicFramePr>
          <p:cNvPr id="7" name="Table 6">
            <a:extLst>
              <a:ext uri="{FF2B5EF4-FFF2-40B4-BE49-F238E27FC236}">
                <a16:creationId xmlns:a16="http://schemas.microsoft.com/office/drawing/2014/main" id="{740C1341-733C-AC45-B149-751AFA0A84A2}"/>
              </a:ext>
            </a:extLst>
          </p:cNvPr>
          <p:cNvGraphicFramePr>
            <a:graphicFrameLocks noGrp="1"/>
          </p:cNvGraphicFramePr>
          <p:nvPr>
            <p:extLst>
              <p:ext uri="{D42A27DB-BD31-4B8C-83A1-F6EECF244321}">
                <p14:modId xmlns:p14="http://schemas.microsoft.com/office/powerpoint/2010/main" val="194429737"/>
              </p:ext>
            </p:extLst>
          </p:nvPr>
        </p:nvGraphicFramePr>
        <p:xfrm>
          <a:off x="2715768" y="943295"/>
          <a:ext cx="5035469" cy="1570096"/>
        </p:xfrm>
        <a:graphic>
          <a:graphicData uri="http://schemas.openxmlformats.org/drawingml/2006/table">
            <a:tbl>
              <a:tblPr/>
              <a:tblGrid>
                <a:gridCol w="885780">
                  <a:extLst>
                    <a:ext uri="{9D8B030D-6E8A-4147-A177-3AD203B41FA5}">
                      <a16:colId xmlns:a16="http://schemas.microsoft.com/office/drawing/2014/main" val="3638940775"/>
                    </a:ext>
                  </a:extLst>
                </a:gridCol>
                <a:gridCol w="1174623">
                  <a:extLst>
                    <a:ext uri="{9D8B030D-6E8A-4147-A177-3AD203B41FA5}">
                      <a16:colId xmlns:a16="http://schemas.microsoft.com/office/drawing/2014/main" val="3693611855"/>
                    </a:ext>
                  </a:extLst>
                </a:gridCol>
                <a:gridCol w="1487533">
                  <a:extLst>
                    <a:ext uri="{9D8B030D-6E8A-4147-A177-3AD203B41FA5}">
                      <a16:colId xmlns:a16="http://schemas.microsoft.com/office/drawing/2014/main" val="3469230890"/>
                    </a:ext>
                  </a:extLst>
                </a:gridCol>
                <a:gridCol w="1487533">
                  <a:extLst>
                    <a:ext uri="{9D8B030D-6E8A-4147-A177-3AD203B41FA5}">
                      <a16:colId xmlns:a16="http://schemas.microsoft.com/office/drawing/2014/main" val="3510370827"/>
                    </a:ext>
                  </a:extLst>
                </a:gridCol>
              </a:tblGrid>
              <a:tr h="392524">
                <a:tc>
                  <a:txBody>
                    <a:bodyPr/>
                    <a:lstStyle/>
                    <a:p>
                      <a:pPr algn="ctr" fontAlgn="b"/>
                      <a:r>
                        <a:rPr lang="en-FR" sz="1200" b="0" i="0" u="none" strike="noStrike" dirty="0">
                          <a:solidFill>
                            <a:srgbClr val="000000"/>
                          </a:solidFill>
                          <a:effectLst/>
                          <a:latin typeface="+mn-lt"/>
                        </a:rPr>
                        <a:t>Ex (months)</a:t>
                      </a:r>
                    </a:p>
                  </a:txBody>
                  <a:tcPr marL="9525" marR="9525" marT="9525" marB="0" anchor="ctr">
                    <a:lnL>
                      <a:noFill/>
                    </a:lnL>
                    <a:lnR>
                      <a:noFill/>
                    </a:lnR>
                    <a:lnT>
                      <a:noFill/>
                    </a:lnT>
                    <a:lnB>
                      <a:noFill/>
                    </a:lnB>
                  </a:tcPr>
                </a:tc>
                <a:tc>
                  <a:txBody>
                    <a:bodyPr/>
                    <a:lstStyle/>
                    <a:p>
                      <a:pPr algn="ctr" fontAlgn="b"/>
                      <a:r>
                        <a:rPr lang="en-GB" sz="1200" b="0" i="0" u="none" strike="noStrike" dirty="0">
                          <a:solidFill>
                            <a:srgbClr val="000000"/>
                          </a:solidFill>
                          <a:effectLst/>
                          <a:latin typeface="+mn-lt"/>
                        </a:rPr>
                        <a:t>Infant</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Hump</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Senescent</a:t>
                      </a:r>
                    </a:p>
                  </a:txBody>
                  <a:tcPr marL="9525" marR="9525" marT="9525" marB="0" anchor="ctr">
                    <a:lnL>
                      <a:noFill/>
                    </a:lnL>
                    <a:lnR>
                      <a:noFill/>
                    </a:lnR>
                    <a:lnT>
                      <a:noFill/>
                    </a:lnT>
                    <a:lnB>
                      <a:noFill/>
                    </a:lnB>
                  </a:tcPr>
                </a:tc>
                <a:extLst>
                  <a:ext uri="{0D108BD9-81ED-4DB2-BD59-A6C34878D82A}">
                    <a16:rowId xmlns:a16="http://schemas.microsoft.com/office/drawing/2014/main" val="2064789548"/>
                  </a:ext>
                </a:extLst>
              </a:tr>
              <a:tr h="392524">
                <a:tc>
                  <a:txBody>
                    <a:bodyPr/>
                    <a:lstStyle/>
                    <a:p>
                      <a:pPr algn="ctr" fontAlgn="b"/>
                      <a:r>
                        <a:rPr lang="en-FR" sz="1200" b="0" i="0" u="none" strike="noStrike">
                          <a:solidFill>
                            <a:srgbClr val="000000"/>
                          </a:solidFill>
                          <a:effectLst/>
                          <a:latin typeface="+mn-lt"/>
                        </a:rPr>
                        <a:t>1960</a:t>
                      </a:r>
                    </a:p>
                  </a:txBody>
                  <a:tcPr marL="9525" marR="9525" marT="9525" marB="0" anchor="ctr">
                    <a:lnL>
                      <a:noFill/>
                    </a:lnL>
                    <a:lnR>
                      <a:noFill/>
                    </a:lnR>
                    <a:lnT>
                      <a:noFill/>
                    </a:lnT>
                    <a:lnB>
                      <a:noFill/>
                    </a:lnB>
                  </a:tcPr>
                </a:tc>
                <a:tc>
                  <a:txBody>
                    <a:bodyPr/>
                    <a:lstStyle/>
                    <a:p>
                      <a:pPr algn="ctr" fontAlgn="b"/>
                      <a:r>
                        <a:rPr lang="en-FR" sz="1200" b="0" i="0" u="none" strike="noStrike" dirty="0">
                          <a:solidFill>
                            <a:srgbClr val="000000"/>
                          </a:solidFill>
                          <a:effectLst/>
                          <a:latin typeface="+mn-lt"/>
                        </a:rPr>
                        <a:t>14</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a:solidFill>
                            <a:srgbClr val="000000"/>
                          </a:solidFill>
                          <a:effectLst/>
                          <a:latin typeface="+mn-lt"/>
                        </a:rPr>
                        <a:t>6</a:t>
                      </a:r>
                    </a:p>
                  </a:txBody>
                  <a:tcPr marL="9525" marR="9525" marT="9525" marB="0" anchor="ctr">
                    <a:lnL>
                      <a:noFill/>
                    </a:lnL>
                    <a:lnR>
                      <a:noFill/>
                    </a:lnR>
                    <a:lnT>
                      <a:noFill/>
                    </a:lnT>
                    <a:lnB>
                      <a:noFill/>
                    </a:lnB>
                    <a:solidFill>
                      <a:srgbClr val="9AD4AA"/>
                    </a:solidFill>
                  </a:tcPr>
                </a:tc>
                <a:tc>
                  <a:txBody>
                    <a:bodyPr/>
                    <a:lstStyle/>
                    <a:p>
                      <a:pPr algn="ctr" fontAlgn="b"/>
                      <a:r>
                        <a:rPr lang="en-FR" sz="1200" b="0" i="0" u="none" strike="noStrike">
                          <a:solidFill>
                            <a:srgbClr val="000000"/>
                          </a:solidFill>
                          <a:effectLst/>
                          <a:latin typeface="+mn-lt"/>
                        </a:rPr>
                        <a:t>40</a:t>
                      </a:r>
                    </a:p>
                  </a:txBody>
                  <a:tcPr marL="9525" marR="9525" marT="9525" marB="0" anchor="ctr">
                    <a:lnL>
                      <a:noFill/>
                    </a:lnL>
                    <a:lnR>
                      <a:noFill/>
                    </a:lnR>
                    <a:lnT>
                      <a:noFill/>
                    </a:lnT>
                    <a:lnB>
                      <a:noFill/>
                    </a:lnB>
                    <a:solidFill>
                      <a:srgbClr val="FCFCFF"/>
                    </a:solidFill>
                  </a:tcPr>
                </a:tc>
                <a:extLst>
                  <a:ext uri="{0D108BD9-81ED-4DB2-BD59-A6C34878D82A}">
                    <a16:rowId xmlns:a16="http://schemas.microsoft.com/office/drawing/2014/main" val="1454092660"/>
                  </a:ext>
                </a:extLst>
              </a:tr>
              <a:tr h="392524">
                <a:tc>
                  <a:txBody>
                    <a:bodyPr/>
                    <a:lstStyle/>
                    <a:p>
                      <a:pPr algn="ctr" fontAlgn="b"/>
                      <a:r>
                        <a:rPr lang="en-FR" sz="1200" b="0" i="0" u="none" strike="noStrike">
                          <a:solidFill>
                            <a:srgbClr val="000000"/>
                          </a:solidFill>
                          <a:effectLst/>
                          <a:latin typeface="+mn-lt"/>
                        </a:rPr>
                        <a:t>1990</a:t>
                      </a:r>
                    </a:p>
                  </a:txBody>
                  <a:tcPr marL="9525" marR="9525" marT="9525" marB="0" anchor="ctr">
                    <a:lnL>
                      <a:noFill/>
                    </a:lnL>
                    <a:lnR>
                      <a:noFill/>
                    </a:lnR>
                    <a:lnT>
                      <a:noFill/>
                    </a:lnT>
                    <a:lnB>
                      <a:noFill/>
                    </a:lnB>
                  </a:tcPr>
                </a:tc>
                <a:tc>
                  <a:txBody>
                    <a:bodyPr/>
                    <a:lstStyle/>
                    <a:p>
                      <a:pPr algn="ctr" fontAlgn="b"/>
                      <a:r>
                        <a:rPr lang="en-FR" sz="1200" b="0" i="0" u="none" strike="noStrike">
                          <a:solidFill>
                            <a:srgbClr val="000000"/>
                          </a:solidFill>
                          <a:effectLst/>
                          <a:latin typeface="+mn-lt"/>
                        </a:rPr>
                        <a:t>5</a:t>
                      </a:r>
                    </a:p>
                  </a:txBody>
                  <a:tcPr marL="9525" marR="9525" marT="9525" marB="0" anchor="ctr">
                    <a:lnL>
                      <a:noFill/>
                    </a:lnL>
                    <a:lnR>
                      <a:noFill/>
                    </a:lnR>
                    <a:lnT>
                      <a:noFill/>
                    </a:lnT>
                    <a:lnB>
                      <a:noFill/>
                    </a:lnB>
                    <a:solidFill>
                      <a:srgbClr val="D8EEE0"/>
                    </a:solidFill>
                  </a:tcPr>
                </a:tc>
                <a:tc>
                  <a:txBody>
                    <a:bodyPr/>
                    <a:lstStyle/>
                    <a:p>
                      <a:pPr algn="ctr" fontAlgn="b"/>
                      <a:r>
                        <a:rPr lang="en-FR" sz="1200" b="0" i="0" u="none" strike="noStrike">
                          <a:solidFill>
                            <a:srgbClr val="000000"/>
                          </a:solidFill>
                          <a:effectLst/>
                          <a:latin typeface="+mn-lt"/>
                        </a:rPr>
                        <a:t>7</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dirty="0">
                          <a:solidFill>
                            <a:srgbClr val="000000"/>
                          </a:solidFill>
                          <a:effectLst/>
                          <a:latin typeface="+mn-lt"/>
                        </a:rPr>
                        <a:t>44</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398386318"/>
                  </a:ext>
                </a:extLst>
              </a:tr>
              <a:tr h="392524">
                <a:tc>
                  <a:txBody>
                    <a:bodyPr/>
                    <a:lstStyle/>
                    <a:p>
                      <a:pPr algn="ctr" fontAlgn="b"/>
                      <a:r>
                        <a:rPr lang="en-FR" sz="1200" b="0" i="0" u="none" strike="noStrike">
                          <a:solidFill>
                            <a:srgbClr val="000000"/>
                          </a:solidFill>
                          <a:effectLst/>
                          <a:latin typeface="+mn-lt"/>
                        </a:rPr>
                        <a:t>2017</a:t>
                      </a:r>
                    </a:p>
                  </a:txBody>
                  <a:tcPr marL="9525" marR="9525" marT="9525" marB="0" anchor="ctr">
                    <a:lnL>
                      <a:noFill/>
                    </a:lnL>
                    <a:lnR>
                      <a:noFill/>
                    </a:lnR>
                    <a:lnT>
                      <a:noFill/>
                    </a:lnT>
                    <a:lnB>
                      <a:noFill/>
                    </a:lnB>
                  </a:tcPr>
                </a:tc>
                <a:tc>
                  <a:txBody>
                    <a:bodyPr/>
                    <a:lstStyle/>
                    <a:p>
                      <a:pPr algn="ctr" fontAlgn="b"/>
                      <a:r>
                        <a:rPr lang="en-FR" sz="1200" b="0" i="0" u="none" strike="noStrike">
                          <a:solidFill>
                            <a:srgbClr val="000000"/>
                          </a:solidFill>
                          <a:effectLst/>
                          <a:latin typeface="+mn-lt"/>
                        </a:rPr>
                        <a:t>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a:solidFill>
                            <a:srgbClr val="000000"/>
                          </a:solidFill>
                          <a:effectLst/>
                          <a:latin typeface="+mn-lt"/>
                        </a:rPr>
                        <a:t>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dirty="0">
                          <a:solidFill>
                            <a:srgbClr val="000000"/>
                          </a:solidFill>
                          <a:effectLst/>
                          <a:latin typeface="+mn-lt"/>
                        </a:rPr>
                        <a:t>42</a:t>
                      </a:r>
                    </a:p>
                  </a:txBody>
                  <a:tcPr marL="9525" marR="9525" marT="9525" marB="0" anchor="ctr">
                    <a:lnL>
                      <a:noFill/>
                    </a:lnL>
                    <a:lnR>
                      <a:noFill/>
                    </a:lnR>
                    <a:lnT>
                      <a:noFill/>
                    </a:lnT>
                    <a:lnB>
                      <a:noFill/>
                    </a:lnB>
                    <a:solidFill>
                      <a:srgbClr val="ABDCB9"/>
                    </a:solidFill>
                  </a:tcPr>
                </a:tc>
                <a:extLst>
                  <a:ext uri="{0D108BD9-81ED-4DB2-BD59-A6C34878D82A}">
                    <a16:rowId xmlns:a16="http://schemas.microsoft.com/office/drawing/2014/main" val="502582113"/>
                  </a:ext>
                </a:extLst>
              </a:tr>
            </a:tbl>
          </a:graphicData>
        </a:graphic>
      </p:graphicFrame>
      <p:graphicFrame>
        <p:nvGraphicFramePr>
          <p:cNvPr id="8" name="Table 7">
            <a:extLst>
              <a:ext uri="{FF2B5EF4-FFF2-40B4-BE49-F238E27FC236}">
                <a16:creationId xmlns:a16="http://schemas.microsoft.com/office/drawing/2014/main" id="{523C5D85-2A8A-5A44-AB86-89A59F880857}"/>
              </a:ext>
            </a:extLst>
          </p:cNvPr>
          <p:cNvGraphicFramePr>
            <a:graphicFrameLocks noGrp="1"/>
          </p:cNvGraphicFramePr>
          <p:nvPr>
            <p:extLst>
              <p:ext uri="{D42A27DB-BD31-4B8C-83A1-F6EECF244321}">
                <p14:modId xmlns:p14="http://schemas.microsoft.com/office/powerpoint/2010/main" val="3535595979"/>
              </p:ext>
            </p:extLst>
          </p:nvPr>
        </p:nvGraphicFramePr>
        <p:xfrm>
          <a:off x="2715768" y="2756665"/>
          <a:ext cx="5035468" cy="1570096"/>
        </p:xfrm>
        <a:graphic>
          <a:graphicData uri="http://schemas.openxmlformats.org/drawingml/2006/table">
            <a:tbl>
              <a:tblPr/>
              <a:tblGrid>
                <a:gridCol w="1258867">
                  <a:extLst>
                    <a:ext uri="{9D8B030D-6E8A-4147-A177-3AD203B41FA5}">
                      <a16:colId xmlns:a16="http://schemas.microsoft.com/office/drawing/2014/main" val="1399555772"/>
                    </a:ext>
                  </a:extLst>
                </a:gridCol>
                <a:gridCol w="1258867">
                  <a:extLst>
                    <a:ext uri="{9D8B030D-6E8A-4147-A177-3AD203B41FA5}">
                      <a16:colId xmlns:a16="http://schemas.microsoft.com/office/drawing/2014/main" val="3700560728"/>
                    </a:ext>
                  </a:extLst>
                </a:gridCol>
                <a:gridCol w="1258867">
                  <a:extLst>
                    <a:ext uri="{9D8B030D-6E8A-4147-A177-3AD203B41FA5}">
                      <a16:colId xmlns:a16="http://schemas.microsoft.com/office/drawing/2014/main" val="3009017985"/>
                    </a:ext>
                  </a:extLst>
                </a:gridCol>
                <a:gridCol w="1258867">
                  <a:extLst>
                    <a:ext uri="{9D8B030D-6E8A-4147-A177-3AD203B41FA5}">
                      <a16:colId xmlns:a16="http://schemas.microsoft.com/office/drawing/2014/main" val="3261746618"/>
                    </a:ext>
                  </a:extLst>
                </a:gridCol>
              </a:tblGrid>
              <a:tr h="392524">
                <a:tc>
                  <a:txBody>
                    <a:bodyPr/>
                    <a:lstStyle/>
                    <a:p>
                      <a:pPr algn="ctr" fontAlgn="b"/>
                      <a:r>
                        <a:rPr lang="en-GB" sz="1200" b="0" i="0" u="none" strike="noStrike">
                          <a:solidFill>
                            <a:srgbClr val="000000"/>
                          </a:solidFill>
                          <a:effectLst/>
                          <a:latin typeface="+mn-lt"/>
                        </a:rPr>
                        <a:t>Entropy</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Infant</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Hump</a:t>
                      </a:r>
                    </a:p>
                  </a:txBody>
                  <a:tcPr marL="9525" marR="9525" marT="9525" marB="0" anchor="ctr">
                    <a:lnL>
                      <a:noFill/>
                    </a:lnL>
                    <a:lnR>
                      <a:noFill/>
                    </a:lnR>
                    <a:lnT>
                      <a:noFill/>
                    </a:lnT>
                    <a:lnB>
                      <a:noFill/>
                    </a:lnB>
                  </a:tcPr>
                </a:tc>
                <a:tc>
                  <a:txBody>
                    <a:bodyPr/>
                    <a:lstStyle/>
                    <a:p>
                      <a:pPr algn="ctr" fontAlgn="b"/>
                      <a:r>
                        <a:rPr lang="en-GB" sz="1200" b="0" i="0" u="none" strike="noStrike" dirty="0">
                          <a:solidFill>
                            <a:srgbClr val="000000"/>
                          </a:solidFill>
                          <a:effectLst/>
                          <a:latin typeface="+mn-lt"/>
                        </a:rPr>
                        <a:t>Senescent</a:t>
                      </a:r>
                    </a:p>
                  </a:txBody>
                  <a:tcPr marL="9525" marR="9525" marT="9525" marB="0" anchor="ctr">
                    <a:lnL>
                      <a:noFill/>
                    </a:lnL>
                    <a:lnR>
                      <a:noFill/>
                    </a:lnR>
                    <a:lnT>
                      <a:noFill/>
                    </a:lnT>
                    <a:lnB>
                      <a:noFill/>
                    </a:lnB>
                  </a:tcPr>
                </a:tc>
                <a:extLst>
                  <a:ext uri="{0D108BD9-81ED-4DB2-BD59-A6C34878D82A}">
                    <a16:rowId xmlns:a16="http://schemas.microsoft.com/office/drawing/2014/main" val="4055210980"/>
                  </a:ext>
                </a:extLst>
              </a:tr>
              <a:tr h="392524">
                <a:tc>
                  <a:txBody>
                    <a:bodyPr/>
                    <a:lstStyle/>
                    <a:p>
                      <a:pPr algn="ctr" fontAlgn="b"/>
                      <a:r>
                        <a:rPr lang="en-FR" sz="1200" b="0" i="0" u="none" strike="noStrike">
                          <a:solidFill>
                            <a:srgbClr val="000000"/>
                          </a:solidFill>
                          <a:effectLst/>
                          <a:latin typeface="+mn-lt"/>
                        </a:rPr>
                        <a:t>1960</a:t>
                      </a:r>
                    </a:p>
                  </a:txBody>
                  <a:tcPr marL="9525" marR="9525" marT="9525" marB="0" anchor="ctr">
                    <a:lnL>
                      <a:noFill/>
                    </a:lnL>
                    <a:lnR>
                      <a:noFill/>
                    </a:lnR>
                    <a:lnT>
                      <a:noFill/>
                    </a:lnT>
                    <a:lnB>
                      <a:noFill/>
                    </a:lnB>
                  </a:tcPr>
                </a:tc>
                <a:tc>
                  <a:txBody>
                    <a:bodyPr/>
                    <a:lstStyle/>
                    <a:p>
                      <a:pPr algn="ctr" fontAlgn="b"/>
                      <a:r>
                        <a:rPr lang="en-FR" sz="1200" b="0" i="0" u="none" strike="noStrike" dirty="0">
                          <a:solidFill>
                            <a:srgbClr val="000000"/>
                          </a:solidFill>
                          <a:effectLst/>
                          <a:latin typeface="+mn-lt"/>
                        </a:rPr>
                        <a:t>-0,016</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a:solidFill>
                            <a:srgbClr val="000000"/>
                          </a:solidFill>
                          <a:effectLst/>
                          <a:latin typeface="+mn-lt"/>
                        </a:rPr>
                        <a:t>-0,006</a:t>
                      </a:r>
                    </a:p>
                  </a:txBody>
                  <a:tcPr marL="9525" marR="9525" marT="9525" marB="0" anchor="ctr">
                    <a:lnL>
                      <a:noFill/>
                    </a:lnL>
                    <a:lnR>
                      <a:noFill/>
                    </a:lnR>
                    <a:lnT>
                      <a:noFill/>
                    </a:lnT>
                    <a:lnB>
                      <a:noFill/>
                    </a:lnB>
                    <a:solidFill>
                      <a:srgbClr val="84CB98"/>
                    </a:solidFill>
                  </a:tcPr>
                </a:tc>
                <a:tc>
                  <a:txBody>
                    <a:bodyPr/>
                    <a:lstStyle/>
                    <a:p>
                      <a:pPr algn="ctr" fontAlgn="b"/>
                      <a:r>
                        <a:rPr lang="en-FR" sz="1200" b="0" i="0" u="none" strike="noStrike">
                          <a:solidFill>
                            <a:srgbClr val="000000"/>
                          </a:solidFill>
                          <a:effectLst/>
                          <a:latin typeface="+mn-lt"/>
                        </a:rPr>
                        <a:t>-0,015</a:t>
                      </a:r>
                    </a:p>
                  </a:txBody>
                  <a:tcPr marL="9525" marR="9525" marT="9525" marB="0" anchor="ctr">
                    <a:lnL>
                      <a:noFill/>
                    </a:lnL>
                    <a:lnR>
                      <a:noFill/>
                    </a:lnR>
                    <a:lnT>
                      <a:noFill/>
                    </a:lnT>
                    <a:lnB>
                      <a:noFill/>
                    </a:lnB>
                    <a:solidFill>
                      <a:srgbClr val="FCFCFF"/>
                    </a:solidFill>
                  </a:tcPr>
                </a:tc>
                <a:extLst>
                  <a:ext uri="{0D108BD9-81ED-4DB2-BD59-A6C34878D82A}">
                    <a16:rowId xmlns:a16="http://schemas.microsoft.com/office/drawing/2014/main" val="3883937005"/>
                  </a:ext>
                </a:extLst>
              </a:tr>
              <a:tr h="392524">
                <a:tc>
                  <a:txBody>
                    <a:bodyPr/>
                    <a:lstStyle/>
                    <a:p>
                      <a:pPr algn="ctr" fontAlgn="b"/>
                      <a:r>
                        <a:rPr lang="en-FR" sz="1200" b="0" i="0" u="none" strike="noStrike">
                          <a:solidFill>
                            <a:srgbClr val="000000"/>
                          </a:solidFill>
                          <a:effectLst/>
                          <a:latin typeface="+mn-lt"/>
                        </a:rPr>
                        <a:t>1990</a:t>
                      </a:r>
                    </a:p>
                  </a:txBody>
                  <a:tcPr marL="9525" marR="9525" marT="9525" marB="0" anchor="ctr">
                    <a:lnL>
                      <a:noFill/>
                    </a:lnL>
                    <a:lnR>
                      <a:noFill/>
                    </a:lnR>
                    <a:lnT>
                      <a:noFill/>
                    </a:lnT>
                    <a:lnB>
                      <a:noFill/>
                    </a:lnB>
                  </a:tcPr>
                </a:tc>
                <a:tc>
                  <a:txBody>
                    <a:bodyPr/>
                    <a:lstStyle/>
                    <a:p>
                      <a:pPr algn="ctr" fontAlgn="b"/>
                      <a:r>
                        <a:rPr lang="en-FR" sz="1200" b="0" i="0" u="none" strike="noStrike">
                          <a:solidFill>
                            <a:srgbClr val="000000"/>
                          </a:solidFill>
                          <a:effectLst/>
                          <a:latin typeface="+mn-lt"/>
                        </a:rPr>
                        <a:t>-0,006</a:t>
                      </a:r>
                    </a:p>
                  </a:txBody>
                  <a:tcPr marL="9525" marR="9525" marT="9525" marB="0" anchor="ctr">
                    <a:lnL>
                      <a:noFill/>
                    </a:lnL>
                    <a:lnR>
                      <a:noFill/>
                    </a:lnR>
                    <a:lnT>
                      <a:noFill/>
                    </a:lnT>
                    <a:lnB>
                      <a:noFill/>
                    </a:lnB>
                    <a:solidFill>
                      <a:srgbClr val="D9EDE1"/>
                    </a:solidFill>
                  </a:tcPr>
                </a:tc>
                <a:tc>
                  <a:txBody>
                    <a:bodyPr/>
                    <a:lstStyle/>
                    <a:p>
                      <a:pPr algn="ctr" fontAlgn="b"/>
                      <a:r>
                        <a:rPr lang="en-FR" sz="1200" b="0" i="0" u="none" strike="noStrike">
                          <a:solidFill>
                            <a:srgbClr val="000000"/>
                          </a:solidFill>
                          <a:effectLst/>
                          <a:latin typeface="+mn-lt"/>
                        </a:rPr>
                        <a:t>-0,007</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a:solidFill>
                            <a:srgbClr val="000000"/>
                          </a:solidFill>
                          <a:effectLst/>
                          <a:latin typeface="+mn-lt"/>
                        </a:rPr>
                        <a:t>-0,019</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3604974671"/>
                  </a:ext>
                </a:extLst>
              </a:tr>
              <a:tr h="392524">
                <a:tc>
                  <a:txBody>
                    <a:bodyPr/>
                    <a:lstStyle/>
                    <a:p>
                      <a:pPr algn="ctr" fontAlgn="b"/>
                      <a:r>
                        <a:rPr lang="en-FR" sz="1200" b="0" i="0" u="none" strike="noStrike">
                          <a:solidFill>
                            <a:srgbClr val="000000"/>
                          </a:solidFill>
                          <a:effectLst/>
                          <a:latin typeface="+mn-lt"/>
                        </a:rPr>
                        <a:t>2017</a:t>
                      </a:r>
                    </a:p>
                  </a:txBody>
                  <a:tcPr marL="9525" marR="9525" marT="9525" marB="0" anchor="ctr">
                    <a:lnL>
                      <a:noFill/>
                    </a:lnL>
                    <a:lnR>
                      <a:noFill/>
                    </a:lnR>
                    <a:lnT>
                      <a:noFill/>
                    </a:lnT>
                    <a:lnB>
                      <a:noFill/>
                    </a:lnB>
                  </a:tcPr>
                </a:tc>
                <a:tc>
                  <a:txBody>
                    <a:bodyPr/>
                    <a:lstStyle/>
                    <a:p>
                      <a:pPr algn="ctr" fontAlgn="b"/>
                      <a:r>
                        <a:rPr lang="en-FR" sz="1200" b="0" i="0" u="none" strike="noStrike" dirty="0">
                          <a:solidFill>
                            <a:srgbClr val="000000"/>
                          </a:solidFill>
                          <a:effectLst/>
                          <a:latin typeface="+mn-lt"/>
                        </a:rPr>
                        <a:t>-0,003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a:solidFill>
                            <a:srgbClr val="000000"/>
                          </a:solidFill>
                          <a:effectLst/>
                          <a:latin typeface="+mn-lt"/>
                        </a:rPr>
                        <a:t>-0,003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dirty="0">
                          <a:solidFill>
                            <a:srgbClr val="000000"/>
                          </a:solidFill>
                          <a:effectLst/>
                          <a:latin typeface="+mn-lt"/>
                        </a:rPr>
                        <a:t>-0,018</a:t>
                      </a:r>
                    </a:p>
                  </a:txBody>
                  <a:tcPr marL="9525" marR="9525" marT="9525" marB="0" anchor="ctr">
                    <a:lnL>
                      <a:noFill/>
                    </a:lnL>
                    <a:lnR>
                      <a:noFill/>
                    </a:lnR>
                    <a:lnT>
                      <a:noFill/>
                    </a:lnT>
                    <a:lnB>
                      <a:noFill/>
                    </a:lnB>
                    <a:solidFill>
                      <a:srgbClr val="6DC283"/>
                    </a:solidFill>
                  </a:tcPr>
                </a:tc>
                <a:extLst>
                  <a:ext uri="{0D108BD9-81ED-4DB2-BD59-A6C34878D82A}">
                    <a16:rowId xmlns:a16="http://schemas.microsoft.com/office/drawing/2014/main" val="173847741"/>
                  </a:ext>
                </a:extLst>
              </a:tr>
            </a:tbl>
          </a:graphicData>
        </a:graphic>
      </p:graphicFrame>
    </p:spTree>
    <p:extLst>
      <p:ext uri="{BB962C8B-B14F-4D97-AF65-F5344CB8AC3E}">
        <p14:creationId xmlns:p14="http://schemas.microsoft.com/office/powerpoint/2010/main" val="219449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composantes</a:t>
            </a:r>
          </a:p>
        </p:txBody>
      </p:sp>
      <p:sp>
        <p:nvSpPr>
          <p:cNvPr id="6" name="TextBox 5">
            <a:extLst>
              <a:ext uri="{FF2B5EF4-FFF2-40B4-BE49-F238E27FC236}">
                <a16:creationId xmlns:a16="http://schemas.microsoft.com/office/drawing/2014/main" id="{F7286016-129B-D142-B4D6-320EDBF083AC}"/>
              </a:ext>
            </a:extLst>
          </p:cNvPr>
          <p:cNvSpPr txBox="1"/>
          <p:nvPr/>
        </p:nvSpPr>
        <p:spPr bwMode="auto">
          <a:xfrm>
            <a:off x="1704855" y="3244724"/>
            <a:ext cx="587828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600" dirty="0">
                <a:solidFill>
                  <a:srgbClr val="404040"/>
                </a:solidFill>
                <a:latin typeface="+mj-lt"/>
                <a:cs typeface="Arial" pitchFamily="34" charset="0"/>
              </a:rPr>
              <a:t>Amélioration d’une seule composante.</a:t>
            </a:r>
          </a:p>
          <a:p>
            <a:pPr algn="just" eaLnBrk="1" hangingPunct="1"/>
            <a:r>
              <a:rPr lang="fr-FR" sz="1200" dirty="0">
                <a:solidFill>
                  <a:srgbClr val="404040"/>
                </a:solidFill>
                <a:latin typeface="+mj-lt"/>
                <a:cs typeface="Arial" pitchFamily="34" charset="0"/>
              </a:rPr>
              <a:t>Par exemple 1</a:t>
            </a:r>
            <a:r>
              <a:rPr lang="fr-FR" sz="1200" baseline="30000" dirty="0">
                <a:solidFill>
                  <a:srgbClr val="404040"/>
                </a:solidFill>
                <a:latin typeface="+mj-lt"/>
                <a:cs typeface="Arial" pitchFamily="34" charset="0"/>
              </a:rPr>
              <a:t>ère</a:t>
            </a:r>
            <a:r>
              <a:rPr lang="fr-FR" sz="1200" dirty="0">
                <a:solidFill>
                  <a:srgbClr val="404040"/>
                </a:solidFill>
                <a:latin typeface="+mj-lt"/>
                <a:cs typeface="Arial" pitchFamily="34" charset="0"/>
              </a:rPr>
              <a:t> ligne/colonne : entre 1960 et 1990 on fixe les composantes à 1960 sauf la composante </a:t>
            </a:r>
            <a:r>
              <a:rPr lang="fr-FR" sz="1200" dirty="0" err="1">
                <a:solidFill>
                  <a:srgbClr val="404040"/>
                </a:solidFill>
                <a:latin typeface="+mj-lt"/>
                <a:cs typeface="Arial" pitchFamily="34" charset="0"/>
              </a:rPr>
              <a:t>Hump</a:t>
            </a:r>
            <a:r>
              <a:rPr lang="fr-FR" sz="1200" dirty="0">
                <a:solidFill>
                  <a:srgbClr val="404040"/>
                </a:solidFill>
                <a:latin typeface="+mj-lt"/>
                <a:cs typeface="Arial" pitchFamily="34" charset="0"/>
              </a:rPr>
              <a:t> qui prend sa valeur de 1990 </a:t>
            </a:r>
            <a:r>
              <a:rPr lang="fr-FR" sz="1200" dirty="0">
                <a:solidFill>
                  <a:srgbClr val="404040"/>
                </a:solidFill>
                <a:latin typeface="+mj-lt"/>
                <a:cs typeface="Arial" pitchFamily="34" charset="0"/>
                <a:sym typeface="Wingdings" pitchFamily="2" charset="2"/>
              </a:rPr>
              <a:t> La seule variation de la composante accidentelle a provoqué une perte de 1 mois d’espérance de vie alors que la seule variation de la composante mortalité infantile a fait gagner 27 mois d’espérance de vie. </a:t>
            </a:r>
            <a:endParaRPr lang="fr-FR" sz="1200" dirty="0">
              <a:solidFill>
                <a:srgbClr val="404040"/>
              </a:solidFill>
              <a:latin typeface="+mj-lt"/>
              <a:cs typeface="Arial" pitchFamily="34" charset="0"/>
            </a:endParaRPr>
          </a:p>
        </p:txBody>
      </p:sp>
      <p:graphicFrame>
        <p:nvGraphicFramePr>
          <p:cNvPr id="9" name="Table 8">
            <a:extLst>
              <a:ext uri="{FF2B5EF4-FFF2-40B4-BE49-F238E27FC236}">
                <a16:creationId xmlns:a16="http://schemas.microsoft.com/office/drawing/2014/main" id="{F45DA0A8-3678-504D-BCE4-8773149A97B1}"/>
              </a:ext>
            </a:extLst>
          </p:cNvPr>
          <p:cNvGraphicFramePr>
            <a:graphicFrameLocks noGrp="1"/>
          </p:cNvGraphicFramePr>
          <p:nvPr>
            <p:extLst>
              <p:ext uri="{D42A27DB-BD31-4B8C-83A1-F6EECF244321}">
                <p14:modId xmlns:p14="http://schemas.microsoft.com/office/powerpoint/2010/main" val="3876666012"/>
              </p:ext>
            </p:extLst>
          </p:nvPr>
        </p:nvGraphicFramePr>
        <p:xfrm>
          <a:off x="1704855" y="1176892"/>
          <a:ext cx="5878284" cy="1962148"/>
        </p:xfrm>
        <a:graphic>
          <a:graphicData uri="http://schemas.openxmlformats.org/drawingml/2006/table">
            <a:tbl>
              <a:tblPr/>
              <a:tblGrid>
                <a:gridCol w="1469571">
                  <a:extLst>
                    <a:ext uri="{9D8B030D-6E8A-4147-A177-3AD203B41FA5}">
                      <a16:colId xmlns:a16="http://schemas.microsoft.com/office/drawing/2014/main" val="2463889428"/>
                    </a:ext>
                  </a:extLst>
                </a:gridCol>
                <a:gridCol w="1469571">
                  <a:extLst>
                    <a:ext uri="{9D8B030D-6E8A-4147-A177-3AD203B41FA5}">
                      <a16:colId xmlns:a16="http://schemas.microsoft.com/office/drawing/2014/main" val="3735811805"/>
                    </a:ext>
                  </a:extLst>
                </a:gridCol>
                <a:gridCol w="1469571">
                  <a:extLst>
                    <a:ext uri="{9D8B030D-6E8A-4147-A177-3AD203B41FA5}">
                      <a16:colId xmlns:a16="http://schemas.microsoft.com/office/drawing/2014/main" val="1028673035"/>
                    </a:ext>
                  </a:extLst>
                </a:gridCol>
                <a:gridCol w="1469571">
                  <a:extLst>
                    <a:ext uri="{9D8B030D-6E8A-4147-A177-3AD203B41FA5}">
                      <a16:colId xmlns:a16="http://schemas.microsoft.com/office/drawing/2014/main" val="2576149162"/>
                    </a:ext>
                  </a:extLst>
                </a:gridCol>
              </a:tblGrid>
              <a:tr h="490537">
                <a:tc>
                  <a:txBody>
                    <a:bodyPr/>
                    <a:lstStyle/>
                    <a:p>
                      <a:pPr algn="ctr" fontAlgn="b"/>
                      <a:r>
                        <a:rPr lang="en-FR" sz="1400" b="0" i="0" u="none" strike="noStrike" kern="1200" dirty="0">
                          <a:solidFill>
                            <a:srgbClr val="000000"/>
                          </a:solidFill>
                          <a:effectLst/>
                          <a:latin typeface="+mn-lt"/>
                          <a:ea typeface="+mn-ea"/>
                          <a:cs typeface="+mn-cs"/>
                        </a:rPr>
                        <a:t>Ex (months)</a:t>
                      </a:r>
                    </a:p>
                  </a:txBody>
                  <a:tcPr marL="9525" marR="9525" marT="9525" marB="0" anchor="ctr">
                    <a:lnL>
                      <a:noFill/>
                    </a:lnL>
                    <a:lnR>
                      <a:noFill/>
                    </a:lnR>
                    <a:lnT>
                      <a:noFill/>
                    </a:lnT>
                    <a:lnB>
                      <a:noFill/>
                    </a:lnB>
                    <a:noFill/>
                  </a:tcPr>
                </a:tc>
                <a:tc>
                  <a:txBody>
                    <a:bodyPr/>
                    <a:lstStyle/>
                    <a:p>
                      <a:pPr algn="ctr" fontAlgn="b"/>
                      <a:r>
                        <a:rPr lang="en-GB" sz="1400" b="0" i="0" u="none" strike="noStrike" dirty="0">
                          <a:solidFill>
                            <a:srgbClr val="000000"/>
                          </a:solidFill>
                          <a:effectLst/>
                          <a:latin typeface="+mn-lt"/>
                        </a:rPr>
                        <a:t>Hump</a:t>
                      </a:r>
                    </a:p>
                  </a:txBody>
                  <a:tcPr marL="9525" marR="9525" marT="9525" marB="0" anchor="ctr">
                    <a:lnL>
                      <a:noFill/>
                    </a:lnL>
                    <a:lnR>
                      <a:noFill/>
                    </a:lnR>
                    <a:lnT>
                      <a:noFill/>
                    </a:lnT>
                    <a:lnB>
                      <a:noFill/>
                    </a:lnB>
                    <a:noFill/>
                  </a:tcPr>
                </a:tc>
                <a:tc>
                  <a:txBody>
                    <a:bodyPr/>
                    <a:lstStyle/>
                    <a:p>
                      <a:pPr algn="ctr" fontAlgn="b"/>
                      <a:r>
                        <a:rPr lang="en-GB" sz="1400" b="0" i="0" u="none" strike="noStrike" dirty="0">
                          <a:solidFill>
                            <a:srgbClr val="000000"/>
                          </a:solidFill>
                          <a:effectLst/>
                          <a:latin typeface="+mn-lt"/>
                        </a:rPr>
                        <a:t>Senescent</a:t>
                      </a:r>
                    </a:p>
                  </a:txBody>
                  <a:tcPr marL="9525" marR="9525" marT="9525" marB="0" anchor="ctr">
                    <a:lnL>
                      <a:noFill/>
                    </a:lnL>
                    <a:lnR>
                      <a:noFill/>
                    </a:lnR>
                    <a:lnT>
                      <a:noFill/>
                    </a:lnT>
                    <a:lnB>
                      <a:noFill/>
                    </a:lnB>
                    <a:noFill/>
                  </a:tcPr>
                </a:tc>
                <a:tc>
                  <a:txBody>
                    <a:bodyPr/>
                    <a:lstStyle/>
                    <a:p>
                      <a:pPr algn="ctr" fontAlgn="b"/>
                      <a:r>
                        <a:rPr lang="en-GB" sz="1400" b="0" i="0" u="none" strike="noStrike" dirty="0">
                          <a:solidFill>
                            <a:srgbClr val="000000"/>
                          </a:solidFill>
                          <a:effectLst/>
                          <a:latin typeface="+mn-lt"/>
                        </a:rPr>
                        <a:t>Infant</a:t>
                      </a:r>
                    </a:p>
                  </a:txBody>
                  <a:tcPr marL="9525" marR="9525" marT="9525" marB="0" anchor="ctr">
                    <a:lnL>
                      <a:noFill/>
                    </a:lnL>
                    <a:lnR>
                      <a:noFill/>
                    </a:lnR>
                    <a:lnT>
                      <a:noFill/>
                    </a:lnT>
                    <a:lnB>
                      <a:noFill/>
                    </a:lnB>
                    <a:noFill/>
                  </a:tcPr>
                </a:tc>
                <a:extLst>
                  <a:ext uri="{0D108BD9-81ED-4DB2-BD59-A6C34878D82A}">
                    <a16:rowId xmlns:a16="http://schemas.microsoft.com/office/drawing/2014/main" val="4138518703"/>
                  </a:ext>
                </a:extLst>
              </a:tr>
              <a:tr h="490537">
                <a:tc>
                  <a:txBody>
                    <a:bodyPr/>
                    <a:lstStyle/>
                    <a:p>
                      <a:pPr algn="ctr" fontAlgn="b"/>
                      <a:r>
                        <a:rPr lang="en-FR" sz="1400" b="0" i="0" u="none" strike="noStrike" dirty="0">
                          <a:solidFill>
                            <a:srgbClr val="000000"/>
                          </a:solidFill>
                          <a:effectLst/>
                          <a:latin typeface="+mn-lt"/>
                        </a:rPr>
                        <a:t>1960-1990</a:t>
                      </a:r>
                    </a:p>
                  </a:txBody>
                  <a:tcPr marL="9525" marR="9525" marT="9525" marB="0" anchor="ctr">
                    <a:lnL>
                      <a:noFill/>
                    </a:lnL>
                    <a:lnR>
                      <a:noFill/>
                    </a:lnR>
                    <a:lnT>
                      <a:noFill/>
                    </a:lnT>
                    <a:lnB>
                      <a:noFill/>
                    </a:lnB>
                    <a:noFill/>
                  </a:tcPr>
                </a:tc>
                <a:tc>
                  <a:txBody>
                    <a:bodyPr/>
                    <a:lstStyle/>
                    <a:p>
                      <a:pPr algn="ctr" fontAlgn="b"/>
                      <a:r>
                        <a:rPr lang="en-FR" sz="1400" b="0" i="0" u="none" strike="noStrike" kern="1200" dirty="0">
                          <a:solidFill>
                            <a:srgbClr val="000000"/>
                          </a:solidFill>
                          <a:effectLst/>
                          <a:latin typeface="+mn-lt"/>
                          <a:ea typeface="+mn-ea"/>
                          <a:cs typeface="+mn-cs"/>
                        </a:rPr>
                        <a:t>-1</a:t>
                      </a:r>
                    </a:p>
                  </a:txBody>
                  <a:tcPr marL="9525" marR="9525" marT="9525" marB="0" anchor="ctr">
                    <a:lnL>
                      <a:noFill/>
                    </a:lnL>
                    <a:lnR>
                      <a:noFill/>
                    </a:lnR>
                    <a:lnT>
                      <a:noFill/>
                    </a:lnT>
                    <a:lnB>
                      <a:noFill/>
                    </a:lnB>
                    <a:solidFill>
                      <a:srgbClr val="FCFCFF"/>
                    </a:solidFill>
                  </a:tcPr>
                </a:tc>
                <a:tc>
                  <a:txBody>
                    <a:bodyPr/>
                    <a:lstStyle/>
                    <a:p>
                      <a:pPr algn="ctr" fontAlgn="b"/>
                      <a:r>
                        <a:rPr lang="en-FR" sz="1400" b="0" i="0" u="none" strike="noStrike" kern="1200">
                          <a:solidFill>
                            <a:srgbClr val="000000"/>
                          </a:solidFill>
                          <a:effectLst/>
                          <a:latin typeface="+mn-lt"/>
                          <a:ea typeface="+mn-ea"/>
                          <a:cs typeface="+mn-cs"/>
                        </a:rPr>
                        <a:t>42</a:t>
                      </a:r>
                    </a:p>
                  </a:txBody>
                  <a:tcPr marL="9525" marR="9525" marT="9525" marB="0" anchor="ctr">
                    <a:lnL>
                      <a:noFill/>
                    </a:lnL>
                    <a:lnR>
                      <a:noFill/>
                    </a:lnR>
                    <a:lnT>
                      <a:noFill/>
                    </a:lnT>
                    <a:lnB>
                      <a:noFill/>
                    </a:lnB>
                    <a:solidFill>
                      <a:srgbClr val="82CB96"/>
                    </a:solidFill>
                  </a:tcPr>
                </a:tc>
                <a:tc>
                  <a:txBody>
                    <a:bodyPr/>
                    <a:lstStyle/>
                    <a:p>
                      <a:pPr algn="ctr" fontAlgn="b"/>
                      <a:r>
                        <a:rPr lang="en-FR" sz="1400" b="0" i="0" u="none" strike="noStrike" kern="1200" dirty="0">
                          <a:solidFill>
                            <a:srgbClr val="000000"/>
                          </a:solidFill>
                          <a:effectLst/>
                          <a:latin typeface="+mn-lt"/>
                          <a:ea typeface="+mn-ea"/>
                          <a:cs typeface="+mn-cs"/>
                        </a:rPr>
                        <a:t>27</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4086042049"/>
                  </a:ext>
                </a:extLst>
              </a:tr>
              <a:tr h="490537">
                <a:tc>
                  <a:txBody>
                    <a:bodyPr/>
                    <a:lstStyle/>
                    <a:p>
                      <a:pPr algn="ctr" fontAlgn="b"/>
                      <a:r>
                        <a:rPr lang="en-FR" sz="1400" b="0" i="0" u="none" strike="noStrike" dirty="0">
                          <a:solidFill>
                            <a:srgbClr val="000000"/>
                          </a:solidFill>
                          <a:effectLst/>
                          <a:latin typeface="+mn-lt"/>
                        </a:rPr>
                        <a:t>1990-2000</a:t>
                      </a:r>
                    </a:p>
                  </a:txBody>
                  <a:tcPr marL="9525" marR="9525" marT="9525" marB="0" anchor="ctr">
                    <a:lnL>
                      <a:noFill/>
                    </a:lnL>
                    <a:lnR>
                      <a:noFill/>
                    </a:lnR>
                    <a:lnT>
                      <a:noFill/>
                    </a:lnT>
                    <a:lnB>
                      <a:noFill/>
                    </a:lnB>
                    <a:noFill/>
                  </a:tcPr>
                </a:tc>
                <a:tc>
                  <a:txBody>
                    <a:bodyPr/>
                    <a:lstStyle/>
                    <a:p>
                      <a:pPr algn="ctr" fontAlgn="b"/>
                      <a:r>
                        <a:rPr lang="en-FR" sz="1400" b="0" i="0" u="none" strike="noStrike" kern="1200" dirty="0">
                          <a:solidFill>
                            <a:srgbClr val="000000"/>
                          </a:solidFill>
                          <a:effectLst/>
                          <a:latin typeface="+mn-lt"/>
                          <a:ea typeface="+mn-ea"/>
                          <a:cs typeface="+mn-cs"/>
                        </a:rPr>
                        <a:t>7</a:t>
                      </a:r>
                    </a:p>
                  </a:txBody>
                  <a:tcPr marL="9525" marR="9525" marT="9525" marB="0" anchor="ctr">
                    <a:lnL>
                      <a:noFill/>
                    </a:lnL>
                    <a:lnR>
                      <a:noFill/>
                    </a:lnR>
                    <a:lnT>
                      <a:noFill/>
                    </a:lnT>
                    <a:lnB>
                      <a:noFill/>
                    </a:lnB>
                    <a:solidFill>
                      <a:srgbClr val="63BE7B"/>
                    </a:solidFill>
                  </a:tcPr>
                </a:tc>
                <a:tc>
                  <a:txBody>
                    <a:bodyPr/>
                    <a:lstStyle/>
                    <a:p>
                      <a:pPr algn="ctr" fontAlgn="b"/>
                      <a:r>
                        <a:rPr lang="en-FR" sz="1400" b="0" i="0" u="none" strike="noStrike" kern="1200" dirty="0">
                          <a:solidFill>
                            <a:srgbClr val="000000"/>
                          </a:solidFill>
                          <a:effectLst/>
                          <a:latin typeface="+mn-lt"/>
                          <a:ea typeface="+mn-ea"/>
                          <a:cs typeface="+mn-cs"/>
                        </a:rPr>
                        <a:t>18</a:t>
                      </a:r>
                    </a:p>
                  </a:txBody>
                  <a:tcPr marL="9525" marR="9525" marT="9525" marB="0" anchor="ctr">
                    <a:lnL>
                      <a:noFill/>
                    </a:lnL>
                    <a:lnR>
                      <a:noFill/>
                    </a:lnR>
                    <a:lnT>
                      <a:noFill/>
                    </a:lnT>
                    <a:lnB>
                      <a:noFill/>
                    </a:lnB>
                    <a:solidFill>
                      <a:srgbClr val="FCFCFF"/>
                    </a:solidFill>
                  </a:tcPr>
                </a:tc>
                <a:tc>
                  <a:txBody>
                    <a:bodyPr/>
                    <a:lstStyle/>
                    <a:p>
                      <a:pPr algn="ctr" fontAlgn="b"/>
                      <a:r>
                        <a:rPr lang="en-FR" sz="1400" b="0" i="0" u="none" strike="noStrike" kern="1200" dirty="0">
                          <a:solidFill>
                            <a:srgbClr val="000000"/>
                          </a:solidFill>
                          <a:effectLst/>
                          <a:latin typeface="+mn-lt"/>
                          <a:ea typeface="+mn-ea"/>
                          <a:cs typeface="+mn-cs"/>
                        </a:rPr>
                        <a:t>5</a:t>
                      </a:r>
                    </a:p>
                  </a:txBody>
                  <a:tcPr marL="9525" marR="9525" marT="9525" marB="0" anchor="ctr">
                    <a:lnL>
                      <a:noFill/>
                    </a:lnL>
                    <a:lnR>
                      <a:noFill/>
                    </a:lnR>
                    <a:lnT>
                      <a:noFill/>
                    </a:lnT>
                    <a:lnB>
                      <a:noFill/>
                    </a:lnB>
                    <a:solidFill>
                      <a:srgbClr val="E8F4EE"/>
                    </a:solidFill>
                  </a:tcPr>
                </a:tc>
                <a:extLst>
                  <a:ext uri="{0D108BD9-81ED-4DB2-BD59-A6C34878D82A}">
                    <a16:rowId xmlns:a16="http://schemas.microsoft.com/office/drawing/2014/main" val="248458192"/>
                  </a:ext>
                </a:extLst>
              </a:tr>
              <a:tr h="490537">
                <a:tc>
                  <a:txBody>
                    <a:bodyPr/>
                    <a:lstStyle/>
                    <a:p>
                      <a:pPr algn="ctr" fontAlgn="b"/>
                      <a:r>
                        <a:rPr lang="en-FR" sz="1400" b="0" i="0" u="none" strike="noStrike" dirty="0">
                          <a:solidFill>
                            <a:srgbClr val="000000"/>
                          </a:solidFill>
                          <a:effectLst/>
                          <a:latin typeface="+mn-lt"/>
                        </a:rPr>
                        <a:t>2000-2017</a:t>
                      </a:r>
                    </a:p>
                  </a:txBody>
                  <a:tcPr marL="9525" marR="9525" marT="9525" marB="0" anchor="ctr">
                    <a:lnL>
                      <a:noFill/>
                    </a:lnL>
                    <a:lnR>
                      <a:noFill/>
                    </a:lnR>
                    <a:lnT>
                      <a:noFill/>
                    </a:lnT>
                    <a:lnB>
                      <a:noFill/>
                    </a:lnB>
                    <a:noFill/>
                  </a:tcPr>
                </a:tc>
                <a:tc>
                  <a:txBody>
                    <a:bodyPr/>
                    <a:lstStyle/>
                    <a:p>
                      <a:pPr algn="ctr" fontAlgn="b"/>
                      <a:r>
                        <a:rPr lang="en-FR" sz="1400" b="0" i="0" u="none" strike="noStrike" kern="1200" dirty="0">
                          <a:solidFill>
                            <a:srgbClr val="000000"/>
                          </a:solidFill>
                          <a:effectLst/>
                          <a:latin typeface="+mn-lt"/>
                          <a:ea typeface="+mn-ea"/>
                          <a:cs typeface="+mn-cs"/>
                        </a:rPr>
                        <a:t>1</a:t>
                      </a:r>
                    </a:p>
                  </a:txBody>
                  <a:tcPr marL="9525" marR="9525" marT="9525" marB="0" anchor="ctr">
                    <a:lnL>
                      <a:noFill/>
                    </a:lnL>
                    <a:lnR>
                      <a:noFill/>
                    </a:lnR>
                    <a:lnT>
                      <a:noFill/>
                    </a:lnT>
                    <a:lnB>
                      <a:noFill/>
                    </a:lnB>
                    <a:solidFill>
                      <a:srgbClr val="D6EDDE"/>
                    </a:solidFill>
                  </a:tcPr>
                </a:tc>
                <a:tc>
                  <a:txBody>
                    <a:bodyPr/>
                    <a:lstStyle/>
                    <a:p>
                      <a:pPr algn="ctr" fontAlgn="b"/>
                      <a:r>
                        <a:rPr lang="en-FR" sz="1400" b="0" i="0" u="none" strike="noStrike" kern="1200" dirty="0">
                          <a:solidFill>
                            <a:srgbClr val="000000"/>
                          </a:solidFill>
                          <a:effectLst/>
                          <a:latin typeface="+mn-lt"/>
                          <a:ea typeface="+mn-ea"/>
                          <a:cs typeface="+mn-cs"/>
                        </a:rPr>
                        <a:t>47</a:t>
                      </a:r>
                    </a:p>
                  </a:txBody>
                  <a:tcPr marL="9525" marR="9525" marT="9525" marB="0" anchor="ctr">
                    <a:lnL>
                      <a:noFill/>
                    </a:lnL>
                    <a:lnR>
                      <a:noFill/>
                    </a:lnR>
                    <a:lnT>
                      <a:noFill/>
                    </a:lnT>
                    <a:lnB>
                      <a:noFill/>
                    </a:lnB>
                    <a:solidFill>
                      <a:srgbClr val="63BE7B"/>
                    </a:solidFill>
                  </a:tcPr>
                </a:tc>
                <a:tc>
                  <a:txBody>
                    <a:bodyPr/>
                    <a:lstStyle/>
                    <a:p>
                      <a:pPr algn="ctr" fontAlgn="b"/>
                      <a:r>
                        <a:rPr lang="en-FR" sz="1400" b="0" i="0" u="none" strike="noStrike" kern="1200" dirty="0">
                          <a:solidFill>
                            <a:srgbClr val="000000"/>
                          </a:solidFill>
                          <a:effectLst/>
                          <a:latin typeface="+mn-lt"/>
                          <a:ea typeface="+mn-ea"/>
                          <a:cs typeface="+mn-cs"/>
                        </a:rPr>
                        <a:t>2</a:t>
                      </a:r>
                    </a:p>
                  </a:txBody>
                  <a:tcPr marL="9525" marR="9525" marT="9525" marB="0" anchor="ctr">
                    <a:lnL>
                      <a:noFill/>
                    </a:lnL>
                    <a:lnR>
                      <a:noFill/>
                    </a:lnR>
                    <a:lnT>
                      <a:noFill/>
                    </a:lnT>
                    <a:lnB>
                      <a:noFill/>
                    </a:lnB>
                    <a:solidFill>
                      <a:srgbClr val="FCFCFF"/>
                    </a:solidFill>
                  </a:tcPr>
                </a:tc>
                <a:extLst>
                  <a:ext uri="{0D108BD9-81ED-4DB2-BD59-A6C34878D82A}">
                    <a16:rowId xmlns:a16="http://schemas.microsoft.com/office/drawing/2014/main" val="1339189155"/>
                  </a:ext>
                </a:extLst>
              </a:tr>
            </a:tbl>
          </a:graphicData>
        </a:graphic>
      </p:graphicFrame>
    </p:spTree>
    <p:extLst>
      <p:ext uri="{BB962C8B-B14F-4D97-AF65-F5344CB8AC3E}">
        <p14:creationId xmlns:p14="http://schemas.microsoft.com/office/powerpoint/2010/main" val="163267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composantes</a:t>
            </a:r>
          </a:p>
        </p:txBody>
      </p:sp>
      <p:pic>
        <p:nvPicPr>
          <p:cNvPr id="2" name="Picture 1">
            <a:extLst>
              <a:ext uri="{FF2B5EF4-FFF2-40B4-BE49-F238E27FC236}">
                <a16:creationId xmlns:a16="http://schemas.microsoft.com/office/drawing/2014/main" id="{14AB0CDA-3932-5445-966A-27C5762658E0}"/>
              </a:ext>
            </a:extLst>
          </p:cNvPr>
          <p:cNvPicPr>
            <a:picLocks noChangeAspect="1"/>
          </p:cNvPicPr>
          <p:nvPr/>
        </p:nvPicPr>
        <p:blipFill rotWithShape="1">
          <a:blip r:embed="rId2"/>
          <a:srcRect t="5635"/>
          <a:stretch/>
        </p:blipFill>
        <p:spPr>
          <a:xfrm>
            <a:off x="4088063" y="1371832"/>
            <a:ext cx="4203700" cy="3020044"/>
          </a:xfrm>
          <a:prstGeom prst="rect">
            <a:avLst/>
          </a:prstGeom>
        </p:spPr>
      </p:pic>
      <p:sp>
        <p:nvSpPr>
          <p:cNvPr id="11" name="TextBox 10">
            <a:extLst>
              <a:ext uri="{FF2B5EF4-FFF2-40B4-BE49-F238E27FC236}">
                <a16:creationId xmlns:a16="http://schemas.microsoft.com/office/drawing/2014/main" id="{2FC3E870-E40B-964C-981B-FFC3964D667F}"/>
              </a:ext>
            </a:extLst>
          </p:cNvPr>
          <p:cNvSpPr txBox="1"/>
          <p:nvPr/>
        </p:nvSpPr>
        <p:spPr bwMode="auto">
          <a:xfrm>
            <a:off x="852237" y="2020080"/>
            <a:ext cx="247472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600" dirty="0">
                <a:solidFill>
                  <a:srgbClr val="404040"/>
                </a:solidFill>
                <a:latin typeface="+mj-lt"/>
                <a:cs typeface="Arial" pitchFamily="34" charset="0"/>
              </a:rPr>
              <a:t>Amélioration de la mortalité accidentelle ici entre 1990 (</a:t>
            </a:r>
            <a:r>
              <a:rPr lang="fr-FR" dirty="0">
                <a:solidFill>
                  <a:srgbClr val="404040"/>
                </a:solidFill>
                <a:latin typeface="+mj-lt"/>
                <a:cs typeface="Arial" pitchFamily="34" charset="0"/>
              </a:rPr>
              <a:t>ligne continue) et 2000 (ligne discontinue) qui conduit à une amélioration de l’espérance de vie de 7 mois. </a:t>
            </a:r>
            <a:endParaRPr lang="fr-FR" sz="1600" dirty="0">
              <a:solidFill>
                <a:srgbClr val="404040"/>
              </a:solidFill>
              <a:latin typeface="+mj-lt"/>
              <a:cs typeface="Arial" pitchFamily="34" charset="0"/>
            </a:endParaRPr>
          </a:p>
        </p:txBody>
      </p:sp>
    </p:spTree>
    <p:extLst>
      <p:ext uri="{BB962C8B-B14F-4D97-AF65-F5344CB8AC3E}">
        <p14:creationId xmlns:p14="http://schemas.microsoft.com/office/powerpoint/2010/main" val="1278087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4</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AU" b="1" dirty="0">
                <a:solidFill>
                  <a:schemeClr val="bg1"/>
                </a:solidFill>
              </a:rPr>
              <a:t>Morocco</a:t>
            </a:r>
            <a:r>
              <a:rPr lang="fr-FR" b="1" dirty="0">
                <a:solidFill>
                  <a:schemeClr val="bg1"/>
                </a:solidFill>
              </a:rPr>
              <a:t> Fit</a:t>
            </a:r>
          </a:p>
        </p:txBody>
      </p:sp>
    </p:spTree>
    <p:extLst>
      <p:ext uri="{BB962C8B-B14F-4D97-AF65-F5344CB8AC3E}">
        <p14:creationId xmlns:p14="http://schemas.microsoft.com/office/powerpoint/2010/main" val="220145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du Model</a:t>
            </a:r>
          </a:p>
        </p:txBody>
      </p:sp>
    </p:spTree>
    <p:extLst>
      <p:ext uri="{BB962C8B-B14F-4D97-AF65-F5344CB8AC3E}">
        <p14:creationId xmlns:p14="http://schemas.microsoft.com/office/powerpoint/2010/main" val="383512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Fit du modèle</a:t>
            </a:r>
          </a:p>
        </p:txBody>
      </p:sp>
      <p:pic>
        <p:nvPicPr>
          <p:cNvPr id="12" name="Picture 11">
            <a:extLst>
              <a:ext uri="{FF2B5EF4-FFF2-40B4-BE49-F238E27FC236}">
                <a16:creationId xmlns:a16="http://schemas.microsoft.com/office/drawing/2014/main" id="{28479BE6-15B7-6E43-B4E3-0AC3C4A0EEFB}"/>
              </a:ext>
            </a:extLst>
          </p:cNvPr>
          <p:cNvPicPr>
            <a:picLocks noChangeAspect="1"/>
          </p:cNvPicPr>
          <p:nvPr/>
        </p:nvPicPr>
        <p:blipFill>
          <a:blip r:embed="rId2"/>
          <a:stretch>
            <a:fillRect/>
          </a:stretch>
        </p:blipFill>
        <p:spPr>
          <a:xfrm>
            <a:off x="3046793" y="633969"/>
            <a:ext cx="5510151" cy="3875561"/>
          </a:xfrm>
          <a:prstGeom prst="rect">
            <a:avLst/>
          </a:prstGeom>
        </p:spPr>
      </p:pic>
      <p:sp>
        <p:nvSpPr>
          <p:cNvPr id="13" name="TextBox 12">
            <a:extLst>
              <a:ext uri="{FF2B5EF4-FFF2-40B4-BE49-F238E27FC236}">
                <a16:creationId xmlns:a16="http://schemas.microsoft.com/office/drawing/2014/main" id="{0447AF0A-1AAC-5B4A-8FA2-508BAB6DBC77}"/>
              </a:ext>
            </a:extLst>
          </p:cNvPr>
          <p:cNvSpPr txBox="1"/>
          <p:nvPr/>
        </p:nvSpPr>
        <p:spPr>
          <a:xfrm>
            <a:off x="233999" y="2106837"/>
            <a:ext cx="2002458" cy="1169551"/>
          </a:xfrm>
          <a:prstGeom prst="rect">
            <a:avLst/>
          </a:prstGeom>
          <a:noFill/>
        </p:spPr>
        <p:txBody>
          <a:bodyPr wrap="square" rtlCol="0">
            <a:spAutoFit/>
          </a:bodyPr>
          <a:lstStyle/>
          <a:p>
            <a:pPr algn="just"/>
            <a:r>
              <a:rPr lang="fr-FR" sz="1400" dirty="0">
                <a:latin typeface="+mn-lt"/>
                <a:ea typeface="CMU Serif Roman" panose="02000603000000000000" pitchFamily="2" charset="0"/>
                <a:cs typeface="CMU Serif Roman" panose="02000603000000000000" pitchFamily="2" charset="0"/>
              </a:rPr>
              <a:t>Courbe </a:t>
            </a:r>
            <a:r>
              <a:rPr lang="fr-FR" sz="1400" dirty="0" err="1">
                <a:latin typeface="+mn-lt"/>
                <a:ea typeface="CMU Serif Roman" panose="02000603000000000000" pitchFamily="2" charset="0"/>
                <a:cs typeface="CMU Serif Roman" panose="02000603000000000000" pitchFamily="2" charset="0"/>
              </a:rPr>
              <a:t>fittée</a:t>
            </a:r>
            <a:r>
              <a:rPr lang="fr-FR" sz="1400" dirty="0">
                <a:latin typeface="+mn-lt"/>
                <a:ea typeface="CMU Serif Roman" panose="02000603000000000000" pitchFamily="2" charset="0"/>
                <a:cs typeface="CMU Serif Roman" panose="02000603000000000000" pitchFamily="2" charset="0"/>
              </a:rPr>
              <a:t> ainsi que les 3 composantes du modèle et les données brutes pour l’année 2017 en France (H).</a:t>
            </a:r>
          </a:p>
        </p:txBody>
      </p: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Comportement historique</a:t>
            </a:r>
          </a:p>
        </p:txBody>
      </p:sp>
    </p:spTree>
    <p:extLst>
      <p:ext uri="{BB962C8B-B14F-4D97-AF65-F5344CB8AC3E}">
        <p14:creationId xmlns:p14="http://schemas.microsoft.com/office/powerpoint/2010/main" val="117161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pic>
        <p:nvPicPr>
          <p:cNvPr id="7" name="Picture 6">
            <a:extLst>
              <a:ext uri="{FF2B5EF4-FFF2-40B4-BE49-F238E27FC236}">
                <a16:creationId xmlns:a16="http://schemas.microsoft.com/office/drawing/2014/main" id="{23212475-5318-C04A-B9C8-CD5683C149D6}"/>
              </a:ext>
            </a:extLst>
          </p:cNvPr>
          <p:cNvPicPr>
            <a:picLocks noChangeAspect="1"/>
          </p:cNvPicPr>
          <p:nvPr/>
        </p:nvPicPr>
        <p:blipFill>
          <a:blip r:embed="rId2"/>
          <a:stretch>
            <a:fillRect/>
          </a:stretch>
        </p:blipFill>
        <p:spPr>
          <a:xfrm>
            <a:off x="3082389" y="857250"/>
            <a:ext cx="5438959" cy="3825488"/>
          </a:xfrm>
          <a:prstGeom prst="rect">
            <a:avLst/>
          </a:prstGeom>
        </p:spPr>
      </p:pic>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769441"/>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Taux de mortalités </a:t>
            </a:r>
            <a:r>
              <a:rPr lang="fr-FR" sz="1100" dirty="0" err="1">
                <a:latin typeface="+mn-lt"/>
                <a:ea typeface="CMU Serif Roman" panose="02000603000000000000" pitchFamily="2" charset="0"/>
                <a:cs typeface="CMU Serif Roman" panose="02000603000000000000" pitchFamily="2" charset="0"/>
              </a:rPr>
              <a:t>fittés</a:t>
            </a:r>
            <a:r>
              <a:rPr lang="fr-FR" sz="1100" dirty="0">
                <a:latin typeface="+mn-lt"/>
                <a:ea typeface="CMU Serif Roman" panose="02000603000000000000" pitchFamily="2" charset="0"/>
                <a:cs typeface="CMU Serif Roman" panose="02000603000000000000" pitchFamily="2" charset="0"/>
              </a:rPr>
              <a:t> sur données historiques de 2003 à 2017 pour la France (H). </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Taux de mortalités fittés</a:t>
            </a:r>
          </a:p>
        </p:txBody>
      </p:sp>
    </p:spTree>
    <p:extLst>
      <p:ext uri="{BB962C8B-B14F-4D97-AF65-F5344CB8AC3E}">
        <p14:creationId xmlns:p14="http://schemas.microsoft.com/office/powerpoint/2010/main" val="375373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491A27-254E-3E4B-B8D5-C9B7E4642915}"/>
              </a:ext>
            </a:extLst>
          </p:cNvPr>
          <p:cNvPicPr>
            <a:picLocks noChangeAspect="1"/>
          </p:cNvPicPr>
          <p:nvPr/>
        </p:nvPicPr>
        <p:blipFill>
          <a:blip r:embed="rId2"/>
          <a:stretch>
            <a:fillRect/>
          </a:stretch>
        </p:blipFill>
        <p:spPr>
          <a:xfrm>
            <a:off x="3082389" y="757335"/>
            <a:ext cx="5438959" cy="3925403"/>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1107996"/>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Fonctions de survie et entropie pour les courbes </a:t>
            </a:r>
            <a:r>
              <a:rPr lang="fr-FR" sz="1100" dirty="0" err="1">
                <a:latin typeface="+mn-lt"/>
                <a:ea typeface="CMU Serif Roman" panose="02000603000000000000" pitchFamily="2" charset="0"/>
                <a:cs typeface="CMU Serif Roman" panose="02000603000000000000" pitchFamily="2" charset="0"/>
              </a:rPr>
              <a:t>fittées</a:t>
            </a:r>
            <a:r>
              <a:rPr lang="fr-FR" sz="1100" dirty="0">
                <a:latin typeface="+mn-lt"/>
                <a:ea typeface="CMU Serif Roman" panose="02000603000000000000" pitchFamily="2" charset="0"/>
                <a:cs typeface="CMU Serif Roman" panose="02000603000000000000" pitchFamily="2" charset="0"/>
              </a:rPr>
              <a:t> sur données historiques entre 2003 et 2017 en France (H).</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Fonction de survie</a:t>
            </a:r>
          </a:p>
        </p:txBody>
      </p:sp>
    </p:spTree>
    <p:extLst>
      <p:ext uri="{BB962C8B-B14F-4D97-AF65-F5344CB8AC3E}">
        <p14:creationId xmlns:p14="http://schemas.microsoft.com/office/powerpoint/2010/main" val="206377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213F9-46A8-D44A-B5FF-586657249E1C}"/>
              </a:ext>
            </a:extLst>
          </p:cNvPr>
          <p:cNvPicPr>
            <a:picLocks noChangeAspect="1"/>
          </p:cNvPicPr>
          <p:nvPr/>
        </p:nvPicPr>
        <p:blipFill>
          <a:blip r:embed="rId2"/>
          <a:stretch>
            <a:fillRect/>
          </a:stretch>
        </p:blipFill>
        <p:spPr>
          <a:xfrm>
            <a:off x="3211825" y="788062"/>
            <a:ext cx="5180086" cy="3943751"/>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938719"/>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Comportement de la composante Mortalité Infantile entre 2003 et 2017 sur le fit France (H).</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Composante Mortalité Infantile</a:t>
            </a:r>
          </a:p>
        </p:txBody>
      </p:sp>
    </p:spTree>
    <p:extLst>
      <p:ext uri="{BB962C8B-B14F-4D97-AF65-F5344CB8AC3E}">
        <p14:creationId xmlns:p14="http://schemas.microsoft.com/office/powerpoint/2010/main" val="17267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AFDAE-9AC6-D74D-B652-6FFC4BC4A378}"/>
              </a:ext>
            </a:extLst>
          </p:cNvPr>
          <p:cNvPicPr>
            <a:picLocks noChangeAspect="1"/>
          </p:cNvPicPr>
          <p:nvPr/>
        </p:nvPicPr>
        <p:blipFill>
          <a:blip r:embed="rId2"/>
          <a:stretch>
            <a:fillRect/>
          </a:stretch>
        </p:blipFill>
        <p:spPr>
          <a:xfrm>
            <a:off x="3211825" y="788062"/>
            <a:ext cx="5180086" cy="3943751"/>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1107996"/>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Comportement de la composante Bosse des accidents entre 2003 et 2017 sur le fit France (H).</a:t>
            </a:r>
          </a:p>
          <a:p>
            <a:pPr algn="just"/>
            <a:endParaRPr lang="fr-FR" sz="1100" dirty="0">
              <a:latin typeface="+mn-lt"/>
              <a:ea typeface="CMU Serif Roman" panose="02000603000000000000" pitchFamily="2" charset="0"/>
              <a:cs typeface="CMU Serif Roman" panose="02000603000000000000" pitchFamily="2" charset="0"/>
            </a:endParaRP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C</a:t>
            </a:r>
            <a:r>
              <a:rPr lang="en-GB" dirty="0"/>
              <a:t>o</a:t>
            </a:r>
            <a:r>
              <a:rPr lang="en-FR" dirty="0"/>
              <a:t>mposante accident</a:t>
            </a:r>
          </a:p>
        </p:txBody>
      </p:sp>
    </p:spTree>
    <p:extLst>
      <p:ext uri="{BB962C8B-B14F-4D97-AF65-F5344CB8AC3E}">
        <p14:creationId xmlns:p14="http://schemas.microsoft.com/office/powerpoint/2010/main" val="368155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1C23FB-CA2F-294B-A6B0-EA09DC8A6038}"/>
              </a:ext>
            </a:extLst>
          </p:cNvPr>
          <p:cNvPicPr>
            <a:picLocks noChangeAspect="1"/>
          </p:cNvPicPr>
          <p:nvPr/>
        </p:nvPicPr>
        <p:blipFill>
          <a:blip r:embed="rId2"/>
          <a:stretch>
            <a:fillRect/>
          </a:stretch>
        </p:blipFill>
        <p:spPr>
          <a:xfrm>
            <a:off x="2940333" y="714477"/>
            <a:ext cx="5581016" cy="3925404"/>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938719"/>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Comportement de la composante mortalité sénescente entre 2003 et 2017 sur le fit France (H).</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Composante sénescence</a:t>
            </a:r>
          </a:p>
        </p:txBody>
      </p:sp>
      <p:sp>
        <p:nvSpPr>
          <p:cNvPr id="12" name="Right Arrow 11">
            <a:extLst>
              <a:ext uri="{FF2B5EF4-FFF2-40B4-BE49-F238E27FC236}">
                <a16:creationId xmlns:a16="http://schemas.microsoft.com/office/drawing/2014/main" id="{05B510DE-2AFE-D341-A9B0-F83ED7D0DC26}"/>
              </a:ext>
            </a:extLst>
          </p:cNvPr>
          <p:cNvSpPr/>
          <p:nvPr/>
        </p:nvSpPr>
        <p:spPr>
          <a:xfrm rot="5400000">
            <a:off x="4238469" y="2280638"/>
            <a:ext cx="1652666" cy="582224"/>
          </a:xfrm>
          <a:prstGeom prst="rightArrow">
            <a:avLst/>
          </a:prstGeom>
          <a:noFill/>
          <a:ln>
            <a:solidFill>
              <a:srgbClr val="9FD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13" name="TextBox 12">
            <a:extLst>
              <a:ext uri="{FF2B5EF4-FFF2-40B4-BE49-F238E27FC236}">
                <a16:creationId xmlns:a16="http://schemas.microsoft.com/office/drawing/2014/main" id="{27D03B4A-DD0B-0447-8F2B-9F4F4D20D570}"/>
              </a:ext>
            </a:extLst>
          </p:cNvPr>
          <p:cNvSpPr txBox="1"/>
          <p:nvPr/>
        </p:nvSpPr>
        <p:spPr>
          <a:xfrm>
            <a:off x="5500310" y="2799299"/>
            <a:ext cx="1318872" cy="646331"/>
          </a:xfrm>
          <a:prstGeom prst="rect">
            <a:avLst/>
          </a:prstGeom>
          <a:noFill/>
          <a:ln>
            <a:noFill/>
          </a:ln>
        </p:spPr>
        <p:txBody>
          <a:bodyPr wrap="square" rtlCol="0">
            <a:spAutoFit/>
          </a:bodyPr>
          <a:lstStyle/>
          <a:p>
            <a:pPr algn="just"/>
            <a:r>
              <a:rPr lang="fr-FR" sz="900" dirty="0">
                <a:solidFill>
                  <a:schemeClr val="accent1"/>
                </a:solidFill>
                <a:latin typeface="Avenir Next" panose="020B0503020202020204" pitchFamily="34" charset="0"/>
              </a:rPr>
              <a:t>Déplacement presque linéaire vers le bas sauf aux extrêmes.</a:t>
            </a:r>
          </a:p>
        </p:txBody>
      </p:sp>
    </p:spTree>
    <p:extLst>
      <p:ext uri="{BB962C8B-B14F-4D97-AF65-F5344CB8AC3E}">
        <p14:creationId xmlns:p14="http://schemas.microsoft.com/office/powerpoint/2010/main" val="762987598"/>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13513</TotalTime>
  <Words>631</Words>
  <Application>Microsoft Macintosh PowerPoint</Application>
  <PresentationFormat>On-screen Show (16:9)</PresentationFormat>
  <Paragraphs>143</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vt:lpstr>
      <vt:lpstr>Calibri</vt:lpstr>
      <vt:lpstr>Cambria Math</vt:lpstr>
      <vt:lpstr>Source Sans Pro</vt:lpstr>
      <vt:lpstr>Axa</vt:lpstr>
      <vt:lpstr>Sums of Smooth Exponentials Sensitivities Study</vt:lpstr>
      <vt:lpstr>PowerPoint Presentation</vt:lpstr>
      <vt:lpstr>Fit du modèle</vt:lpstr>
      <vt:lpstr>PowerPoint Presentation</vt:lpstr>
      <vt:lpstr>Comportement historique</vt:lpstr>
      <vt:lpstr>Comportement historique</vt:lpstr>
      <vt:lpstr>Comportement historique</vt:lpstr>
      <vt:lpstr>Comportement historique</vt:lpstr>
      <vt:lpstr>Comportement historique</vt:lpstr>
      <vt:lpstr>PowerPoint Presentation</vt:lpstr>
      <vt:lpstr>Sensibilités</vt:lpstr>
      <vt:lpstr>Sensibilités</vt:lpstr>
      <vt:lpstr>Sensibilités</vt:lpstr>
      <vt:lpstr>Sensibilités</vt:lpstr>
      <vt:lpstr>Sensibilités</vt:lpstr>
      <vt:lpstr>Sensibilités</vt:lpstr>
      <vt:lpstr>Sensibilités</vt:lpstr>
      <vt:lpstr>Sensibilités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478</cp:revision>
  <cp:lastPrinted>2017-05-30T12:53:36Z</cp:lastPrinted>
  <dcterms:created xsi:type="dcterms:W3CDTF">2017-04-27T07:38:04Z</dcterms:created>
  <dcterms:modified xsi:type="dcterms:W3CDTF">2020-06-26T13:25:32Z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